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1"/>
  </p:sldMasterIdLst>
  <p:notesMasterIdLst>
    <p:notesMasterId r:id="rId20"/>
  </p:notesMasterIdLst>
  <p:sldIdLst>
    <p:sldId id="293" r:id="rId2"/>
    <p:sldId id="296" r:id="rId3"/>
    <p:sldId id="287" r:id="rId4"/>
    <p:sldId id="259" r:id="rId5"/>
    <p:sldId id="285" r:id="rId6"/>
    <p:sldId id="286" r:id="rId7"/>
    <p:sldId id="294" r:id="rId8"/>
    <p:sldId id="295" r:id="rId9"/>
    <p:sldId id="297" r:id="rId10"/>
    <p:sldId id="298" r:id="rId11"/>
    <p:sldId id="299" r:id="rId12"/>
    <p:sldId id="261" r:id="rId13"/>
    <p:sldId id="288" r:id="rId14"/>
    <p:sldId id="289" r:id="rId15"/>
    <p:sldId id="290" r:id="rId16"/>
    <p:sldId id="291" r:id="rId17"/>
    <p:sldId id="292" r:id="rId18"/>
    <p:sldId id="300"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EDF1"/>
    <a:srgbClr val="ECECEC"/>
    <a:srgbClr val="00FD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8D9C7F-F65F-4DBA-BC95-B9AB53292DA2}" v="4" dt="2021-06-16T17:53:57.4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589"/>
    <p:restoredTop sz="69173"/>
  </p:normalViewPr>
  <p:slideViewPr>
    <p:cSldViewPr snapToGrid="0" snapToObjects="1">
      <p:cViewPr varScale="1">
        <p:scale>
          <a:sx n="82" d="100"/>
          <a:sy n="82" d="100"/>
        </p:scale>
        <p:origin x="1860"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28"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 Id="rId27" Type="http://schemas.openxmlformats.org/officeDocument/2006/relationships/customXml" Target="../customXml/item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ndsay Young" clId="Web-{7FAAF47F-5128-4990-BE65-DD77AE04563C}"/>
    <pc:docChg chg="modSld">
      <pc:chgData name="Lindsay Young" userId="" providerId="" clId="Web-{7FAAF47F-5128-4990-BE65-DD77AE04563C}" dt="2021-06-12T18:53:01.894" v="23"/>
      <pc:docMkLst>
        <pc:docMk/>
      </pc:docMkLst>
      <pc:sldChg chg="modNotes">
        <pc:chgData name="Lindsay Young" userId="" providerId="" clId="Web-{7FAAF47F-5128-4990-BE65-DD77AE04563C}" dt="2021-06-12T18:53:01.894" v="23"/>
        <pc:sldMkLst>
          <pc:docMk/>
          <pc:sldMk cId="1445382616" sldId="261"/>
        </pc:sldMkLst>
      </pc:sldChg>
      <pc:sldChg chg="modNotes">
        <pc:chgData name="Lindsay Young" userId="" providerId="" clId="Web-{7FAAF47F-5128-4990-BE65-DD77AE04563C}" dt="2021-06-12T18:52:12.531" v="3"/>
        <pc:sldMkLst>
          <pc:docMk/>
          <pc:sldMk cId="1557504246" sldId="298"/>
        </pc:sldMkLst>
      </pc:sldChg>
    </pc:docChg>
  </pc:docChgLst>
  <pc:docChgLst>
    <pc:chgData name="alan w" userId="9a582faea0c79294" providerId="LiveId" clId="{4B8D9C7F-F65F-4DBA-BC95-B9AB53292DA2}"/>
    <pc:docChg chg="undo custSel addSld modSld modMainMaster">
      <pc:chgData name="alan w" userId="9a582faea0c79294" providerId="LiveId" clId="{4B8D9C7F-F65F-4DBA-BC95-B9AB53292DA2}" dt="2021-06-16T17:54:10.846" v="1452" actId="962"/>
      <pc:docMkLst>
        <pc:docMk/>
      </pc:docMkLst>
      <pc:sldChg chg="modSp mod modNotesTx">
        <pc:chgData name="alan w" userId="9a582faea0c79294" providerId="LiveId" clId="{4B8D9C7F-F65F-4DBA-BC95-B9AB53292DA2}" dt="2021-06-15T17:01:49.658" v="1382" actId="6549"/>
        <pc:sldMkLst>
          <pc:docMk/>
          <pc:sldMk cId="53858059" sldId="259"/>
        </pc:sldMkLst>
        <pc:spChg chg="mod">
          <ac:chgData name="alan w" userId="9a582faea0c79294" providerId="LiveId" clId="{4B8D9C7F-F65F-4DBA-BC95-B9AB53292DA2}" dt="2021-06-15T17:01:49.658" v="1382" actId="6549"/>
          <ac:spMkLst>
            <pc:docMk/>
            <pc:sldMk cId="53858059" sldId="259"/>
            <ac:spMk id="4" creationId="{00000000-0000-0000-0000-000000000000}"/>
          </ac:spMkLst>
        </pc:spChg>
        <pc:picChg chg="mod">
          <ac:chgData name="alan w" userId="9a582faea0c79294" providerId="LiveId" clId="{4B8D9C7F-F65F-4DBA-BC95-B9AB53292DA2}" dt="2021-06-15T16:53:25.088" v="0" actId="962"/>
          <ac:picMkLst>
            <pc:docMk/>
            <pc:sldMk cId="53858059" sldId="259"/>
            <ac:picMk id="5" creationId="{00000000-0000-0000-0000-000000000000}"/>
          </ac:picMkLst>
        </pc:picChg>
      </pc:sldChg>
      <pc:sldChg chg="modSp mod modNotesTx">
        <pc:chgData name="alan w" userId="9a582faea0c79294" providerId="LiveId" clId="{4B8D9C7F-F65F-4DBA-BC95-B9AB53292DA2}" dt="2021-06-15T17:02:11.211" v="1387" actId="20577"/>
        <pc:sldMkLst>
          <pc:docMk/>
          <pc:sldMk cId="303376787" sldId="285"/>
        </pc:sldMkLst>
        <pc:spChg chg="mod">
          <ac:chgData name="alan w" userId="9a582faea0c79294" providerId="LiveId" clId="{4B8D9C7F-F65F-4DBA-BC95-B9AB53292DA2}" dt="2021-06-15T17:02:01.211" v="1383" actId="20577"/>
          <ac:spMkLst>
            <pc:docMk/>
            <pc:sldMk cId="303376787" sldId="285"/>
            <ac:spMk id="3" creationId="{00000000-0000-0000-0000-000000000000}"/>
          </ac:spMkLst>
        </pc:spChg>
      </pc:sldChg>
      <pc:sldChg chg="modNotesTx">
        <pc:chgData name="alan w" userId="9a582faea0c79294" providerId="LiveId" clId="{4B8D9C7F-F65F-4DBA-BC95-B9AB53292DA2}" dt="2021-06-15T17:02:19.030" v="1388" actId="20577"/>
        <pc:sldMkLst>
          <pc:docMk/>
          <pc:sldMk cId="2076473916" sldId="286"/>
        </pc:sldMkLst>
      </pc:sldChg>
      <pc:sldChg chg="modSp mod">
        <pc:chgData name="alan w" userId="9a582faea0c79294" providerId="LiveId" clId="{4B8D9C7F-F65F-4DBA-BC95-B9AB53292DA2}" dt="2021-06-15T17:01:09.017" v="1371" actId="20577"/>
        <pc:sldMkLst>
          <pc:docMk/>
          <pc:sldMk cId="645590603" sldId="287"/>
        </pc:sldMkLst>
        <pc:spChg chg="mod">
          <ac:chgData name="alan w" userId="9a582faea0c79294" providerId="LiveId" clId="{4B8D9C7F-F65F-4DBA-BC95-B9AB53292DA2}" dt="2021-06-15T17:01:09.017" v="1371" actId="20577"/>
          <ac:spMkLst>
            <pc:docMk/>
            <pc:sldMk cId="645590603" sldId="287"/>
            <ac:spMk id="3" creationId="{00000000-0000-0000-0000-000000000000}"/>
          </ac:spMkLst>
        </pc:spChg>
      </pc:sldChg>
      <pc:sldChg chg="modSp mod">
        <pc:chgData name="alan w" userId="9a582faea0c79294" providerId="LiveId" clId="{4B8D9C7F-F65F-4DBA-BC95-B9AB53292DA2}" dt="2021-06-15T16:59:20.306" v="1364" actId="962"/>
        <pc:sldMkLst>
          <pc:docMk/>
          <pc:sldMk cId="916362063" sldId="288"/>
        </pc:sldMkLst>
        <pc:picChg chg="mod">
          <ac:chgData name="alan w" userId="9a582faea0c79294" providerId="LiveId" clId="{4B8D9C7F-F65F-4DBA-BC95-B9AB53292DA2}" dt="2021-06-15T16:59:20.306" v="1364" actId="962"/>
          <ac:picMkLst>
            <pc:docMk/>
            <pc:sldMk cId="916362063" sldId="288"/>
            <ac:picMk id="8" creationId="{00000000-0000-0000-0000-000000000000}"/>
          </ac:picMkLst>
        </pc:picChg>
      </pc:sldChg>
      <pc:sldChg chg="modSp mod modNotesTx">
        <pc:chgData name="alan w" userId="9a582faea0c79294" providerId="LiveId" clId="{4B8D9C7F-F65F-4DBA-BC95-B9AB53292DA2}" dt="2021-06-15T17:08:03.933" v="1404" actId="33524"/>
        <pc:sldMkLst>
          <pc:docMk/>
          <pc:sldMk cId="561775786" sldId="289"/>
        </pc:sldMkLst>
        <pc:picChg chg="mod">
          <ac:chgData name="alan w" userId="9a582faea0c79294" providerId="LiveId" clId="{4B8D9C7F-F65F-4DBA-BC95-B9AB53292DA2}" dt="2021-06-15T16:59:12.670" v="1362" actId="962"/>
          <ac:picMkLst>
            <pc:docMk/>
            <pc:sldMk cId="561775786" sldId="289"/>
            <ac:picMk id="4" creationId="{00000000-0000-0000-0000-000000000000}"/>
          </ac:picMkLst>
        </pc:picChg>
      </pc:sldChg>
      <pc:sldChg chg="modSp mod modNotesTx">
        <pc:chgData name="alan w" userId="9a582faea0c79294" providerId="LiveId" clId="{4B8D9C7F-F65F-4DBA-BC95-B9AB53292DA2}" dt="2021-06-15T17:08:21.386" v="1405" actId="33524"/>
        <pc:sldMkLst>
          <pc:docMk/>
          <pc:sldMk cId="2101337893" sldId="290"/>
        </pc:sldMkLst>
        <pc:picChg chg="mod">
          <ac:chgData name="alan w" userId="9a582faea0c79294" providerId="LiveId" clId="{4B8D9C7F-F65F-4DBA-BC95-B9AB53292DA2}" dt="2021-06-15T16:59:03.743" v="1360" actId="962"/>
          <ac:picMkLst>
            <pc:docMk/>
            <pc:sldMk cId="2101337893" sldId="290"/>
            <ac:picMk id="4" creationId="{00000000-0000-0000-0000-000000000000}"/>
          </ac:picMkLst>
        </pc:picChg>
      </pc:sldChg>
      <pc:sldChg chg="modSp mod modNotesTx">
        <pc:chgData name="alan w" userId="9a582faea0c79294" providerId="LiveId" clId="{4B8D9C7F-F65F-4DBA-BC95-B9AB53292DA2}" dt="2021-06-15T17:10:16.975" v="1416" actId="6549"/>
        <pc:sldMkLst>
          <pc:docMk/>
          <pc:sldMk cId="1922316836" sldId="291"/>
        </pc:sldMkLst>
        <pc:picChg chg="mod">
          <ac:chgData name="alan w" userId="9a582faea0c79294" providerId="LiveId" clId="{4B8D9C7F-F65F-4DBA-BC95-B9AB53292DA2}" dt="2021-06-15T16:58:53.919" v="1358" actId="962"/>
          <ac:picMkLst>
            <pc:docMk/>
            <pc:sldMk cId="1922316836" sldId="291"/>
            <ac:picMk id="5" creationId="{00000000-0000-0000-0000-000000000000}"/>
          </ac:picMkLst>
        </pc:picChg>
      </pc:sldChg>
      <pc:sldChg chg="modSp mod modNotesTx">
        <pc:chgData name="alan w" userId="9a582faea0c79294" providerId="LiveId" clId="{4B8D9C7F-F65F-4DBA-BC95-B9AB53292DA2}" dt="2021-06-15T16:58:45.027" v="1356" actId="962"/>
        <pc:sldMkLst>
          <pc:docMk/>
          <pc:sldMk cId="74241146" sldId="292"/>
        </pc:sldMkLst>
        <pc:picChg chg="mod">
          <ac:chgData name="alan w" userId="9a582faea0c79294" providerId="LiveId" clId="{4B8D9C7F-F65F-4DBA-BC95-B9AB53292DA2}" dt="2021-06-15T16:58:45.027" v="1356" actId="962"/>
          <ac:picMkLst>
            <pc:docMk/>
            <pc:sldMk cId="74241146" sldId="292"/>
            <ac:picMk id="4" creationId="{00000000-0000-0000-0000-000000000000}"/>
          </ac:picMkLst>
        </pc:picChg>
      </pc:sldChg>
      <pc:sldChg chg="addSp delSp modSp mod">
        <pc:chgData name="alan w" userId="9a582faea0c79294" providerId="LiveId" clId="{4B8D9C7F-F65F-4DBA-BC95-B9AB53292DA2}" dt="2021-06-16T17:51:06.759" v="1420" actId="21"/>
        <pc:sldMkLst>
          <pc:docMk/>
          <pc:sldMk cId="1511690410" sldId="293"/>
        </pc:sldMkLst>
        <pc:picChg chg="add del mod">
          <ac:chgData name="alan w" userId="9a582faea0c79294" providerId="LiveId" clId="{4B8D9C7F-F65F-4DBA-BC95-B9AB53292DA2}" dt="2021-06-16T17:51:06.759" v="1420" actId="21"/>
          <ac:picMkLst>
            <pc:docMk/>
            <pc:sldMk cId="1511690410" sldId="293"/>
            <ac:picMk id="3" creationId="{24DB1FBB-D3E5-4C09-A1E2-FE8B8D7140EA}"/>
          </ac:picMkLst>
        </pc:picChg>
      </pc:sldChg>
      <pc:sldChg chg="modSp mod">
        <pc:chgData name="alan w" userId="9a582faea0c79294" providerId="LiveId" clId="{4B8D9C7F-F65F-4DBA-BC95-B9AB53292DA2}" dt="2021-06-15T16:53:50.156" v="142" actId="962"/>
        <pc:sldMkLst>
          <pc:docMk/>
          <pc:sldMk cId="48381802" sldId="295"/>
        </pc:sldMkLst>
        <pc:picChg chg="mod">
          <ac:chgData name="alan w" userId="9a582faea0c79294" providerId="LiveId" clId="{4B8D9C7F-F65F-4DBA-BC95-B9AB53292DA2}" dt="2021-06-15T16:53:50.156" v="142" actId="962"/>
          <ac:picMkLst>
            <pc:docMk/>
            <pc:sldMk cId="48381802" sldId="295"/>
            <ac:picMk id="4" creationId="{00000000-0000-0000-0000-000000000000}"/>
          </ac:picMkLst>
        </pc:picChg>
      </pc:sldChg>
      <pc:sldChg chg="modSp mod modNotesTx">
        <pc:chgData name="alan w" userId="9a582faea0c79294" providerId="LiveId" clId="{4B8D9C7F-F65F-4DBA-BC95-B9AB53292DA2}" dt="2021-06-15T17:07:00.450" v="1398" actId="313"/>
        <pc:sldMkLst>
          <pc:docMk/>
          <pc:sldMk cId="1594575640" sldId="297"/>
        </pc:sldMkLst>
        <pc:picChg chg="mod">
          <ac:chgData name="alan w" userId="9a582faea0c79294" providerId="LiveId" clId="{4B8D9C7F-F65F-4DBA-BC95-B9AB53292DA2}" dt="2021-06-15T16:54:02.973" v="144" actId="962"/>
          <ac:picMkLst>
            <pc:docMk/>
            <pc:sldMk cId="1594575640" sldId="297"/>
            <ac:picMk id="4" creationId="{00000000-0000-0000-0000-000000000000}"/>
          </ac:picMkLst>
        </pc:picChg>
      </pc:sldChg>
      <pc:sldChg chg="modSp mod modNotesTx">
        <pc:chgData name="alan w" userId="9a582faea0c79294" providerId="LiveId" clId="{4B8D9C7F-F65F-4DBA-BC95-B9AB53292DA2}" dt="2021-06-15T17:07:35.744" v="1403" actId="20577"/>
        <pc:sldMkLst>
          <pc:docMk/>
          <pc:sldMk cId="1557504246" sldId="298"/>
        </pc:sldMkLst>
        <pc:cxnChg chg="mod">
          <ac:chgData name="alan w" userId="9a582faea0c79294" providerId="LiveId" clId="{4B8D9C7F-F65F-4DBA-BC95-B9AB53292DA2}" dt="2021-06-15T16:54:26.958" v="256" actId="962"/>
          <ac:cxnSpMkLst>
            <pc:docMk/>
            <pc:sldMk cId="1557504246" sldId="298"/>
            <ac:cxnSpMk id="11" creationId="{00000000-0000-0000-0000-000000000000}"/>
          </ac:cxnSpMkLst>
        </pc:cxnChg>
        <pc:cxnChg chg="mod">
          <ac:chgData name="alan w" userId="9a582faea0c79294" providerId="LiveId" clId="{4B8D9C7F-F65F-4DBA-BC95-B9AB53292DA2}" dt="2021-06-15T16:54:45.793" v="402" actId="962"/>
          <ac:cxnSpMkLst>
            <pc:docMk/>
            <pc:sldMk cId="1557504246" sldId="298"/>
            <ac:cxnSpMk id="14" creationId="{00000000-0000-0000-0000-000000000000}"/>
          </ac:cxnSpMkLst>
        </pc:cxnChg>
      </pc:sldChg>
      <pc:sldChg chg="modSp mod">
        <pc:chgData name="alan w" userId="9a582faea0c79294" providerId="LiveId" clId="{4B8D9C7F-F65F-4DBA-BC95-B9AB53292DA2}" dt="2021-06-15T16:54:49.989" v="404" actId="962"/>
        <pc:sldMkLst>
          <pc:docMk/>
          <pc:sldMk cId="1991105199" sldId="299"/>
        </pc:sldMkLst>
        <pc:picChg chg="mod">
          <ac:chgData name="alan w" userId="9a582faea0c79294" providerId="LiveId" clId="{4B8D9C7F-F65F-4DBA-BC95-B9AB53292DA2}" dt="2021-06-15T16:54:49.989" v="404" actId="962"/>
          <ac:picMkLst>
            <pc:docMk/>
            <pc:sldMk cId="1991105199" sldId="299"/>
            <ac:picMk id="4" creationId="{00000000-0000-0000-0000-000000000000}"/>
          </ac:picMkLst>
        </pc:picChg>
      </pc:sldChg>
      <pc:sldChg chg="add">
        <pc:chgData name="alan w" userId="9a582faea0c79294" providerId="LiveId" clId="{4B8D9C7F-F65F-4DBA-BC95-B9AB53292DA2}" dt="2021-06-16T17:49:32.683" v="1417"/>
        <pc:sldMkLst>
          <pc:docMk/>
          <pc:sldMk cId="1495760276" sldId="300"/>
        </pc:sldMkLst>
      </pc:sldChg>
      <pc:sldMasterChg chg="addSp modSp mod">
        <pc:chgData name="alan w" userId="9a582faea0c79294" providerId="LiveId" clId="{4B8D9C7F-F65F-4DBA-BC95-B9AB53292DA2}" dt="2021-06-16T17:54:10.846" v="1452" actId="962"/>
        <pc:sldMasterMkLst>
          <pc:docMk/>
          <pc:sldMasterMk cId="399687549" sldId="2147483894"/>
        </pc:sldMasterMkLst>
        <pc:picChg chg="add mod">
          <ac:chgData name="alan w" userId="9a582faea0c79294" providerId="LiveId" clId="{4B8D9C7F-F65F-4DBA-BC95-B9AB53292DA2}" dt="2021-06-16T17:54:10.846" v="1452" actId="962"/>
          <ac:picMkLst>
            <pc:docMk/>
            <pc:sldMasterMk cId="399687549" sldId="2147483894"/>
            <ac:picMk id="7" creationId="{F13BE666-4F8D-429D-B92B-85F2AF18B0B1}"/>
          </ac:picMkLst>
        </pc:picChg>
      </pc:sldMasterChg>
    </pc:docChg>
  </pc:docChgLst>
</pc:chgInfo>
</file>

<file path=ppt/media/image1.png>
</file>

<file path=ppt/media/image10.tiff>
</file>

<file path=ppt/media/image11.tiff>
</file>

<file path=ppt/media/image12.png>
</file>

<file path=ppt/media/image13.png>
</file>

<file path=ppt/media/image14.jpeg>
</file>

<file path=ppt/media/image15.png>
</file>

<file path=ppt/media/image2.png>
</file>

<file path=ppt/media/image3.png>
</file>

<file path=ppt/media/image4.png>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BD753F-BACC-CC46-8280-8A43F19DEB6B}" type="datetimeFigureOut">
              <a:rPr lang="en-US" smtClean="0"/>
              <a:t>6/16/2021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0CEADE-2030-E346-BCBD-E9778D3DE164}" type="slidenum">
              <a:rPr lang="en-US" smtClean="0"/>
              <a:t>‹#›</a:t>
            </a:fld>
            <a:endParaRPr lang="en-US"/>
          </a:p>
        </p:txBody>
      </p:sp>
    </p:spTree>
    <p:extLst>
      <p:ext uri="{BB962C8B-B14F-4D97-AF65-F5344CB8AC3E}">
        <p14:creationId xmlns:p14="http://schemas.microsoft.com/office/powerpoint/2010/main" val="5203211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dirty="0"/>
              <a:t>Today</a:t>
            </a:r>
            <a:r>
              <a:rPr lang="en-US" baseline="0" dirty="0"/>
              <a:t> we’re going to work on the comprehension strategy of summarizing.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1</a:t>
            </a:fld>
            <a:endParaRPr lang="en-US"/>
          </a:p>
        </p:txBody>
      </p:sp>
    </p:spTree>
    <p:extLst>
      <p:ext uri="{BB962C8B-B14F-4D97-AF65-F5344CB8AC3E}">
        <p14:creationId xmlns:p14="http://schemas.microsoft.com/office/powerpoint/2010/main" val="21053938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0" dirty="0"/>
              <a:t>:</a:t>
            </a:r>
            <a:r>
              <a:rPr lang="en-US" dirty="0"/>
              <a:t> </a:t>
            </a:r>
            <a:r>
              <a:rPr lang="en-US" b="0" baseline="0" dirty="0"/>
              <a:t> Sometimes I will ask you to leave your summary in this form.</a:t>
            </a:r>
            <a:r>
              <a:rPr lang="en-US" dirty="0"/>
              <a:t> </a:t>
            </a:r>
            <a:r>
              <a:rPr lang="en-US" b="0" baseline="0" dirty="0"/>
              <a:t> Especially when you are reporting out orally</a:t>
            </a:r>
            <a:r>
              <a:rPr lang="en-US" dirty="0"/>
              <a:t>,</a:t>
            </a:r>
            <a:r>
              <a:rPr lang="en-US" b="0" baseline="0" dirty="0"/>
              <a:t> the keywords help us to listen for key information, so I might ask you to say, “Who: man, dog, and a herd of sheep.”</a:t>
            </a:r>
            <a:r>
              <a:rPr lang="en-US" dirty="0"/>
              <a:t> </a:t>
            </a:r>
            <a:r>
              <a:rPr lang="en-US" b="0" baseline="0" dirty="0"/>
              <a:t> Then look at us for confirmation to make sure we processed what you said, then you could continue to “what...” and so on.</a:t>
            </a:r>
            <a:r>
              <a:rPr lang="en-US" dirty="0"/>
              <a:t> </a:t>
            </a:r>
            <a:r>
              <a:rPr lang="en-US" b="0" baseline="0" dirty="0"/>
              <a:t> </a:t>
            </a:r>
            <a:endParaRPr lang="en-US" dirty="0"/>
          </a:p>
          <a:p>
            <a:endParaRPr lang="en-US" dirty="0"/>
          </a:p>
          <a:p>
            <a:r>
              <a:rPr lang="en-US" b="0" baseline="0" dirty="0"/>
              <a:t>Other times, I will ask you to put it in writing into 1-2 sentences.</a:t>
            </a:r>
            <a:r>
              <a:rPr lang="en-US" dirty="0"/>
              <a:t> </a:t>
            </a:r>
            <a:r>
              <a:rPr lang="en-US" b="0" baseline="0" dirty="0"/>
              <a:t> When you do this, it is helpful to begin with where or when, and as you include information cross it off so you make sure you got everything.</a:t>
            </a:r>
            <a:r>
              <a:rPr lang="en-US" dirty="0"/>
              <a:t> </a:t>
            </a:r>
            <a:r>
              <a:rPr lang="en-US" b="0" baseline="0" dirty="0"/>
              <a:t> Also, here you can refine what is most important, so for example if I start with the time- I realize that daytime is more important that the fact that it is present day, so I would say:</a:t>
            </a:r>
            <a:r>
              <a:rPr lang="en-US" dirty="0"/>
              <a:t> </a:t>
            </a:r>
            <a:endParaRPr lang="en-US" b="0" baseline="0" dirty="0">
              <a:cs typeface="Calibri"/>
            </a:endParaRPr>
          </a:p>
          <a:p>
            <a:endParaRPr lang="en-US" b="0" baseline="0" dirty="0"/>
          </a:p>
          <a:p>
            <a:r>
              <a:rPr lang="en-US" b="0" baseline="0" dirty="0"/>
              <a:t>(click animation) During the day, (click animation), so I’m keeping the information daytime, but changing the wording to fit the beginning of a sentence.  Next, I can move to where, </a:t>
            </a:r>
          </a:p>
          <a:p>
            <a:r>
              <a:rPr lang="en-US" b="0" baseline="0" dirty="0"/>
              <a:t>in the woods (click animation 2x).  Now I’m going to combine the who’s, what they’re doing, and the remaining where (click animation): a man is standing with a dog in the middle of the road in front of a herd of sheep.  Notice I changed the order, but I included all of the information– (point to the following information in the sentence and in the notes to show students everything is included). I did leave the fact that the dog was lying down out, but I decided it wasn’t that important.  What do you all think?  Based off of this summary, what do you picture?  Is it something like this? (change slides). </a:t>
            </a:r>
          </a:p>
        </p:txBody>
      </p:sp>
      <p:sp>
        <p:nvSpPr>
          <p:cNvPr id="4" name="Slide Number Placeholder 3"/>
          <p:cNvSpPr>
            <a:spLocks noGrp="1"/>
          </p:cNvSpPr>
          <p:nvPr>
            <p:ph type="sldNum" sz="quarter" idx="10"/>
          </p:nvPr>
        </p:nvSpPr>
        <p:spPr/>
        <p:txBody>
          <a:bodyPr/>
          <a:lstStyle/>
          <a:p>
            <a:fld id="{EF0CEADE-2030-E346-BCBD-E9778D3DE164}" type="slidenum">
              <a:rPr lang="en-US" smtClean="0"/>
              <a:t>10</a:t>
            </a:fld>
            <a:endParaRPr lang="en-US"/>
          </a:p>
        </p:txBody>
      </p:sp>
    </p:spTree>
    <p:extLst>
      <p:ext uri="{BB962C8B-B14F-4D97-AF65-F5344CB8AC3E}">
        <p14:creationId xmlns:p14="http://schemas.microsoft.com/office/powerpoint/2010/main" val="1295689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baseline="0" dirty="0"/>
              <a:t>Is this what you pictured?  Now let’s try one together.  </a:t>
            </a:r>
          </a:p>
        </p:txBody>
      </p:sp>
      <p:sp>
        <p:nvSpPr>
          <p:cNvPr id="4" name="Slide Number Placeholder 3"/>
          <p:cNvSpPr>
            <a:spLocks noGrp="1"/>
          </p:cNvSpPr>
          <p:nvPr>
            <p:ph type="sldNum" sz="quarter" idx="10"/>
          </p:nvPr>
        </p:nvSpPr>
        <p:spPr/>
        <p:txBody>
          <a:bodyPr/>
          <a:lstStyle/>
          <a:p>
            <a:fld id="{EF0CEADE-2030-E346-BCBD-E9778D3DE164}" type="slidenum">
              <a:rPr lang="en-US" smtClean="0"/>
              <a:t>11</a:t>
            </a:fld>
            <a:endParaRPr lang="en-US"/>
          </a:p>
        </p:txBody>
      </p:sp>
    </p:spTree>
    <p:extLst>
      <p:ext uri="{BB962C8B-B14F-4D97-AF65-F5344CB8AC3E}">
        <p14:creationId xmlns:p14="http://schemas.microsoft.com/office/powerpoint/2010/main" val="2674083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i="0" dirty="0"/>
          </a:p>
          <a:p>
            <a:r>
              <a:rPr lang="en-US" b="1" i="0" dirty="0"/>
              <a:t>Do</a:t>
            </a:r>
            <a:r>
              <a:rPr lang="en-US" i="0" dirty="0"/>
              <a:t>:</a:t>
            </a:r>
            <a:r>
              <a:rPr lang="en-US" dirty="0"/>
              <a:t> </a:t>
            </a:r>
            <a:r>
              <a:rPr lang="en-US" i="0" baseline="0" dirty="0"/>
              <a:t> Pass out the warm-ups handout.</a:t>
            </a:r>
            <a:r>
              <a:rPr lang="en-US" dirty="0"/>
              <a:t> </a:t>
            </a:r>
            <a:r>
              <a:rPr lang="en-US" i="0" baseline="0" dirty="0"/>
              <a:t> And complete with the students. You just modeled and now you are doing </a:t>
            </a:r>
            <a:r>
              <a:rPr lang="en-US" dirty="0"/>
              <a:t>one together, so</a:t>
            </a:r>
            <a:r>
              <a:rPr lang="en-US" i="0" baseline="0" dirty="0"/>
              <a:t> this is the gradual release of responsibility.</a:t>
            </a:r>
            <a:r>
              <a:rPr lang="en-US" dirty="0"/>
              <a:t>  </a:t>
            </a:r>
            <a:endParaRPr lang="en-US" i="0" dirty="0">
              <a:cs typeface="Calibri"/>
            </a:endParaRPr>
          </a:p>
        </p:txBody>
      </p:sp>
      <p:sp>
        <p:nvSpPr>
          <p:cNvPr id="4" name="Slide Number Placeholder 3"/>
          <p:cNvSpPr>
            <a:spLocks noGrp="1"/>
          </p:cNvSpPr>
          <p:nvPr>
            <p:ph type="sldNum" sz="quarter" idx="10"/>
          </p:nvPr>
        </p:nvSpPr>
        <p:spPr/>
        <p:txBody>
          <a:bodyPr/>
          <a:lstStyle/>
          <a:p>
            <a:fld id="{EF0CEADE-2030-E346-BCBD-E9778D3DE164}" type="slidenum">
              <a:rPr lang="en-US" smtClean="0"/>
              <a:t>12</a:t>
            </a:fld>
            <a:endParaRPr lang="en-US"/>
          </a:p>
        </p:txBody>
      </p:sp>
    </p:spTree>
    <p:extLst>
      <p:ext uri="{BB962C8B-B14F-4D97-AF65-F5344CB8AC3E}">
        <p14:creationId xmlns:p14="http://schemas.microsoft.com/office/powerpoint/2010/main" val="13674153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Summary</a:t>
            </a:r>
            <a:endParaRPr lang="en-US" b="1" baseline="0" dirty="0"/>
          </a:p>
          <a:p>
            <a:r>
              <a:rPr lang="en-US" baseline="0" dirty="0"/>
              <a:t>Who: Many children</a:t>
            </a:r>
          </a:p>
          <a:p>
            <a:r>
              <a:rPr lang="en-US" baseline="0" dirty="0"/>
              <a:t>What: Letting balloons go with paper attached to the string</a:t>
            </a:r>
          </a:p>
          <a:p>
            <a:r>
              <a:rPr lang="en-US" baseline="0" dirty="0"/>
              <a:t>Where: In a city</a:t>
            </a:r>
          </a:p>
          <a:p>
            <a:r>
              <a:rPr lang="en-US" baseline="0" dirty="0"/>
              <a:t>When: Daytime, present day </a:t>
            </a:r>
          </a:p>
          <a:p>
            <a:endParaRPr lang="en-US" b="1" baseline="0" dirty="0"/>
          </a:p>
          <a:p>
            <a:r>
              <a:rPr lang="en-US" b="1" baseline="0" dirty="0"/>
              <a:t>Inferences will vary, but make sure the evidence is literal. </a:t>
            </a:r>
          </a:p>
          <a:p>
            <a:endParaRPr lang="en-US" b="1" baseline="0" dirty="0"/>
          </a:p>
          <a:p>
            <a:r>
              <a:rPr lang="en-US" b="1" baseline="0" dirty="0"/>
              <a:t>Possible answer</a:t>
            </a:r>
            <a:r>
              <a:rPr lang="en-US" b="0" baseline="0" dirty="0"/>
              <a:t>:  I think the children are engaging in some type of celebration where they write down prayers and let them go into the world.  My evidence is they are releasing balloons with pieces of paper and something written on them.  </a:t>
            </a:r>
          </a:p>
          <a:p>
            <a:endParaRPr lang="en-US" b="0" baseline="0" dirty="0"/>
          </a:p>
          <a:p>
            <a:r>
              <a:rPr lang="en-US" b="1" baseline="0" dirty="0"/>
              <a:t>Reveal: </a:t>
            </a:r>
            <a:r>
              <a:rPr lang="en-US" sz="1200" b="0" i="0" u="none" strike="noStrike" kern="1200" dirty="0">
                <a:solidFill>
                  <a:schemeClr val="tx1"/>
                </a:solidFill>
                <a:effectLst/>
                <a:latin typeface="+mn-lt"/>
                <a:ea typeface="+mn-ea"/>
                <a:cs typeface="+mn-cs"/>
              </a:rPr>
              <a:t>Students of the Islamic Educational College School celebrated Teachers’ Day in Amman, Jordan. Hundreds of students released balloons, which were tagged with handwritten paper messages, as part of the festivities.</a:t>
            </a:r>
            <a:endParaRPr lang="en-US" b="1" baseline="0" dirty="0"/>
          </a:p>
          <a:p>
            <a:endParaRPr lang="en-US" b="0" baseline="0" dirty="0"/>
          </a:p>
          <a:p>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13</a:t>
            </a:fld>
            <a:endParaRPr lang="en-US"/>
          </a:p>
        </p:txBody>
      </p:sp>
    </p:spTree>
    <p:extLst>
      <p:ext uri="{BB962C8B-B14F-4D97-AF65-F5344CB8AC3E}">
        <p14:creationId xmlns:p14="http://schemas.microsoft.com/office/powerpoint/2010/main" val="17133403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Summary</a:t>
            </a:r>
            <a:endParaRPr lang="en-US" b="1" baseline="0" dirty="0"/>
          </a:p>
          <a:p>
            <a:r>
              <a:rPr lang="en-US" baseline="0" dirty="0"/>
              <a:t>Who: Many people, a type of sheep </a:t>
            </a:r>
          </a:p>
          <a:p>
            <a:r>
              <a:rPr lang="en-US" baseline="0" dirty="0"/>
              <a:t>What: taking pictures, watching the sheep walk </a:t>
            </a:r>
          </a:p>
          <a:p>
            <a:r>
              <a:rPr lang="en-US" baseline="0" dirty="0"/>
              <a:t>Where: In an auditorium, on a catwalk </a:t>
            </a:r>
          </a:p>
          <a:p>
            <a:r>
              <a:rPr lang="en-US" baseline="0" dirty="0"/>
              <a:t>When: Daytime, present day </a:t>
            </a:r>
          </a:p>
          <a:p>
            <a:endParaRPr lang="en-US" b="1" baseline="0" dirty="0"/>
          </a:p>
          <a:p>
            <a:r>
              <a:rPr lang="en-US" b="1" baseline="0" dirty="0"/>
              <a:t>Inferences will vary, but make sure the evidence is literal. </a:t>
            </a:r>
          </a:p>
          <a:p>
            <a:endParaRPr lang="en-US" b="1" baseline="0" dirty="0"/>
          </a:p>
          <a:p>
            <a:r>
              <a:rPr lang="en-US" b="1" baseline="0" dirty="0"/>
              <a:t>Possible answer</a:t>
            </a:r>
            <a:r>
              <a:rPr lang="en-US" b="0" baseline="0" dirty="0"/>
              <a:t>:  I think maybe this sheep has been cloned or is part of some type of scientific experiment.  My evidence is that people are taking pictures and watching it even though there is nothing overtly interesting about it.  </a:t>
            </a:r>
          </a:p>
          <a:p>
            <a:endParaRPr lang="en-US" b="0" baseline="0" dirty="0"/>
          </a:p>
          <a:p>
            <a:r>
              <a:rPr lang="en-US" b="1" baseline="0" dirty="0"/>
              <a:t>Reveal: </a:t>
            </a:r>
            <a:r>
              <a:rPr lang="en-US" sz="1200" b="0" i="0" u="none" strike="noStrike" kern="1200" dirty="0">
                <a:solidFill>
                  <a:schemeClr val="tx1"/>
                </a:solidFill>
                <a:effectLst/>
                <a:latin typeface="+mn-lt"/>
                <a:ea typeface="+mn-ea"/>
                <a:cs typeface="+mn-cs"/>
              </a:rPr>
              <a:t>Queensland, Australia, Jan. 16 Tourists watched the Sheep Shearing and Ram Parade at Paradise Country farm experience theme park.</a:t>
            </a:r>
            <a:endParaRPr lang="en-US" b="0" baseline="0" dirty="0"/>
          </a:p>
          <a:p>
            <a:endParaRPr lang="en-US" dirty="0"/>
          </a:p>
          <a:p>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14</a:t>
            </a:fld>
            <a:endParaRPr lang="en-US"/>
          </a:p>
        </p:txBody>
      </p:sp>
    </p:spTree>
    <p:extLst>
      <p:ext uri="{BB962C8B-B14F-4D97-AF65-F5344CB8AC3E}">
        <p14:creationId xmlns:p14="http://schemas.microsoft.com/office/powerpoint/2010/main" val="5107876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Summary</a:t>
            </a:r>
          </a:p>
          <a:p>
            <a:r>
              <a:rPr lang="en-US" baseline="0" dirty="0"/>
              <a:t>Who: Men in uniform</a:t>
            </a:r>
          </a:p>
          <a:p>
            <a:r>
              <a:rPr lang="en-US" baseline="0" dirty="0"/>
              <a:t>What: watching a tank run over metal containers </a:t>
            </a:r>
          </a:p>
          <a:p>
            <a:r>
              <a:rPr lang="en-US" baseline="0" dirty="0"/>
              <a:t>Where: outside </a:t>
            </a:r>
          </a:p>
          <a:p>
            <a:r>
              <a:rPr lang="en-US" baseline="0" dirty="0"/>
              <a:t>When: Daytime, in the past </a:t>
            </a:r>
          </a:p>
          <a:p>
            <a:endParaRPr lang="en-US" b="1" baseline="0" dirty="0"/>
          </a:p>
          <a:p>
            <a:r>
              <a:rPr lang="en-US" b="1" baseline="0" dirty="0"/>
              <a:t>Inferences will vary, but make sure the evidence is literal. </a:t>
            </a:r>
          </a:p>
          <a:p>
            <a:r>
              <a:rPr lang="en-US" b="1" baseline="0" dirty="0"/>
              <a:t>Possible answer</a:t>
            </a:r>
            <a:r>
              <a:rPr lang="en-US" b="0" baseline="0" dirty="0"/>
              <a:t>:  I think maybe this a demonstration of the first tank and its capabilities.  My evidence is the men are gathered around watching it, so maybe it is something they’ve never seen before. </a:t>
            </a:r>
          </a:p>
          <a:p>
            <a:endParaRPr lang="en-US" b="0" baseline="0" dirty="0"/>
          </a:p>
          <a:p>
            <a:r>
              <a:rPr lang="en-US" b="1" baseline="0" dirty="0"/>
              <a:t>Reveal: </a:t>
            </a:r>
            <a:r>
              <a:rPr lang="en-US" sz="1200" b="0" i="0" u="none" strike="noStrike" kern="1200" dirty="0">
                <a:solidFill>
                  <a:schemeClr val="tx1"/>
                </a:solidFill>
                <a:effectLst/>
                <a:latin typeface="+mn-lt"/>
                <a:ea typeface="+mn-ea"/>
                <a:cs typeface="+mn-cs"/>
              </a:rPr>
              <a:t>Tanks being used to destroy stills and other moonshining equipment in Newport, Ky. The military equipment was “used to crush the contraband articles into fragments.” Circa March 1922.</a:t>
            </a:r>
            <a:endParaRPr lang="en-US" b="0" baseline="0" dirty="0"/>
          </a:p>
          <a:p>
            <a:endParaRPr lang="en-US" dirty="0"/>
          </a:p>
          <a:p>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15</a:t>
            </a:fld>
            <a:endParaRPr lang="en-US"/>
          </a:p>
        </p:txBody>
      </p:sp>
    </p:spTree>
    <p:extLst>
      <p:ext uri="{BB962C8B-B14F-4D97-AF65-F5344CB8AC3E}">
        <p14:creationId xmlns:p14="http://schemas.microsoft.com/office/powerpoint/2010/main" val="13134388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Summary</a:t>
            </a:r>
          </a:p>
          <a:p>
            <a:r>
              <a:rPr lang="en-US" baseline="0" dirty="0"/>
              <a:t>Who: Women in uniform, one in business attire</a:t>
            </a:r>
          </a:p>
          <a:p>
            <a:r>
              <a:rPr lang="en-US" baseline="0" dirty="0"/>
              <a:t>What: Two women hugging others watching one with camera in hand</a:t>
            </a:r>
          </a:p>
          <a:p>
            <a:r>
              <a:rPr lang="en-US" baseline="0" dirty="0"/>
              <a:t>Where: in a prison, or somewhere behind bars</a:t>
            </a:r>
          </a:p>
          <a:p>
            <a:r>
              <a:rPr lang="en-US" baseline="0" dirty="0"/>
              <a:t>When: Daytime, in the present</a:t>
            </a:r>
          </a:p>
          <a:p>
            <a:endParaRPr lang="en-US" b="1" baseline="0" dirty="0"/>
          </a:p>
          <a:p>
            <a:r>
              <a:rPr lang="en-US" b="1" baseline="0" dirty="0"/>
              <a:t>Inferences will vary, but make sure the evidence is literal. </a:t>
            </a:r>
          </a:p>
          <a:p>
            <a:r>
              <a:rPr lang="en-US" b="1" baseline="0" dirty="0"/>
              <a:t>Possible answer</a:t>
            </a:r>
            <a:r>
              <a:rPr lang="en-US" b="0" baseline="0" dirty="0"/>
              <a:t>:  I think maybe woman is getting ready to leave prison my evidence is she is hugging someone so she could be saying goodbye.  The other woman in business attire is picking her up; my evidence is she is not in uniform, and she has a camera. </a:t>
            </a:r>
          </a:p>
          <a:p>
            <a:endParaRPr lang="en-US" b="0" baseline="0" dirty="0"/>
          </a:p>
          <a:p>
            <a:pPr fontAlgn="base"/>
            <a:r>
              <a:rPr lang="en-US" b="1" baseline="0" dirty="0"/>
              <a:t>Longer Reveal: </a:t>
            </a:r>
            <a:r>
              <a:rPr lang="en-US" sz="1200" kern="1200" dirty="0">
                <a:solidFill>
                  <a:schemeClr val="tx1"/>
                </a:solidFill>
                <a:effectLst/>
                <a:latin typeface="+mn-lt"/>
                <a:ea typeface="+mn-ea"/>
                <a:cs typeface="+mn-cs"/>
              </a:rPr>
              <a:t>For nearly two decades, Ms. Cooley, 72, had assumed she would die in prison. She had been sentenced to life without parole on a slew of drug-related convictions, at a time when drug charges carried that stiff mandatory minimum.</a:t>
            </a:r>
          </a:p>
          <a:p>
            <a:pPr fontAlgn="base"/>
            <a:r>
              <a:rPr lang="en-US" sz="1200" kern="1200" dirty="0">
                <a:solidFill>
                  <a:schemeClr val="tx1"/>
                </a:solidFill>
                <a:effectLst/>
                <a:latin typeface="+mn-lt"/>
                <a:ea typeface="+mn-ea"/>
                <a:cs typeface="+mn-cs"/>
              </a:rPr>
              <a:t>She had accepted her fate. She got her own drug addiction in check, took some two dozen classes and eventually earned a place in the so-called “faith and honor” pink-walled dorm.</a:t>
            </a:r>
          </a:p>
          <a:p>
            <a:pPr fontAlgn="base"/>
            <a:r>
              <a:rPr lang="en-US" sz="1200" kern="1200" dirty="0">
                <a:solidFill>
                  <a:schemeClr val="tx1"/>
                </a:solidFill>
                <a:effectLst/>
                <a:latin typeface="+mn-lt"/>
                <a:ea typeface="+mn-ea"/>
                <a:cs typeface="+mn-cs"/>
              </a:rPr>
              <a:t>As she adjusted to the rhythms of life inside Tutwiler, a new normalcy took hold.</a:t>
            </a:r>
          </a:p>
          <a:p>
            <a:pPr fontAlgn="base"/>
            <a:r>
              <a:rPr lang="en-US" sz="1200" kern="1200" dirty="0">
                <a:solidFill>
                  <a:schemeClr val="tx1"/>
                </a:solidFill>
                <a:effectLst/>
                <a:latin typeface="+mn-lt"/>
                <a:ea typeface="+mn-ea"/>
                <a:cs typeface="+mn-cs"/>
              </a:rPr>
              <a:t>She crocheted and watched the news. And the women around her—many of whom had been convicted of violent crimes, including the rape, torture and murder of a teenage girl—eventually became her friends, people with whom she watched “The Young and the Restless.”</a:t>
            </a:r>
          </a:p>
          <a:p>
            <a:pPr fontAlgn="base"/>
            <a:r>
              <a:rPr lang="en-US" sz="1200" kern="1200" dirty="0">
                <a:solidFill>
                  <a:schemeClr val="tx1"/>
                </a:solidFill>
                <a:effectLst/>
                <a:latin typeface="+mn-lt"/>
                <a:ea typeface="+mn-ea"/>
                <a:cs typeface="+mn-cs"/>
              </a:rPr>
              <a:t>Outside the prison’s walls, an evolution in the criminal justice system was taking shape. Activists had gained momentum across the country as they argued that life sentences without parole for nonviolent drug-related charges were unjust.</a:t>
            </a:r>
          </a:p>
          <a:p>
            <a:pPr fontAlgn="base"/>
            <a:r>
              <a:rPr lang="en-US" sz="1200" kern="1200" dirty="0">
                <a:solidFill>
                  <a:schemeClr val="tx1"/>
                </a:solidFill>
                <a:effectLst/>
                <a:latin typeface="+mn-lt"/>
                <a:ea typeface="+mn-ea"/>
                <a:cs typeface="+mn-cs"/>
              </a:rPr>
              <a:t>In Alabama—where the state’s prisons are overcrowded, understaffed and, according to a federal investigation this year, have “a high level of violence”—lawmakers last year reduced mandatory minimums to include the possibility of parole, motivated in part by the reality that lifetime care for inmates is costly.</a:t>
            </a:r>
          </a:p>
          <a:p>
            <a:pPr fontAlgn="base"/>
            <a:r>
              <a:rPr lang="en-US" sz="1200" kern="1200" dirty="0">
                <a:solidFill>
                  <a:schemeClr val="tx1"/>
                </a:solidFill>
                <a:effectLst/>
                <a:latin typeface="+mn-lt"/>
                <a:ea typeface="+mn-ea"/>
                <a:cs typeface="+mn-cs"/>
              </a:rPr>
              <a:t>Last year, lawyers approached Ms. Cooley and said they wanted to take on her case. They argued that her sentence violated the Eighth Amendment, which protects people from unfair and cruel punishment. The district attorney did not oppose their claim for relief, and a judge reduced her sentence to life with the possibility of parole, which she was granted.</a:t>
            </a:r>
          </a:p>
          <a:p>
            <a:pPr fontAlgn="base"/>
            <a:r>
              <a:rPr lang="en-US" sz="1200" kern="1200" dirty="0">
                <a:solidFill>
                  <a:schemeClr val="tx1"/>
                </a:solidFill>
                <a:effectLst/>
                <a:latin typeface="+mn-lt"/>
                <a:ea typeface="+mn-ea"/>
                <a:cs typeface="+mn-cs"/>
              </a:rPr>
              <a:t>But Ms. Cooley would not let herself believe she would be freed, not until she actually walked out of the prison’s doors. As she waited on that last morning in early October, she could not restrain how eager, but also how anxious, she felt about returning to a world, and family, she had not seen in 17 years.</a:t>
            </a:r>
          </a:p>
          <a:p>
            <a:br>
              <a:rPr lang="en-US" dirty="0"/>
            </a:br>
            <a:endParaRPr lang="en-US" b="0" baseline="0" dirty="0"/>
          </a:p>
        </p:txBody>
      </p:sp>
      <p:sp>
        <p:nvSpPr>
          <p:cNvPr id="4" name="Slide Number Placeholder 3"/>
          <p:cNvSpPr>
            <a:spLocks noGrp="1"/>
          </p:cNvSpPr>
          <p:nvPr>
            <p:ph type="sldNum" sz="quarter" idx="10"/>
          </p:nvPr>
        </p:nvSpPr>
        <p:spPr/>
        <p:txBody>
          <a:bodyPr/>
          <a:lstStyle/>
          <a:p>
            <a:fld id="{EF0CEADE-2030-E346-BCBD-E9778D3DE164}" type="slidenum">
              <a:rPr lang="en-US" smtClean="0"/>
              <a:t>16</a:t>
            </a:fld>
            <a:endParaRPr lang="en-US"/>
          </a:p>
        </p:txBody>
      </p:sp>
    </p:spTree>
    <p:extLst>
      <p:ext uri="{BB962C8B-B14F-4D97-AF65-F5344CB8AC3E}">
        <p14:creationId xmlns:p14="http://schemas.microsoft.com/office/powerpoint/2010/main" val="5783420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Summary</a:t>
            </a:r>
          </a:p>
          <a:p>
            <a:r>
              <a:rPr lang="en-US" baseline="0" dirty="0"/>
              <a:t>Who: beach goers in bathing suits, men in uniform </a:t>
            </a:r>
          </a:p>
          <a:p>
            <a:r>
              <a:rPr lang="en-US" baseline="0" dirty="0"/>
              <a:t>What: taking a picture of something inside of an area surrounded by yellow caution tape; putting plastic down</a:t>
            </a:r>
          </a:p>
          <a:p>
            <a:r>
              <a:rPr lang="en-US" baseline="0" dirty="0"/>
              <a:t>Where: at the beach</a:t>
            </a:r>
          </a:p>
          <a:p>
            <a:r>
              <a:rPr lang="en-US" baseline="0" dirty="0"/>
              <a:t>When: Daytime, present day</a:t>
            </a:r>
          </a:p>
          <a:p>
            <a:endParaRPr lang="en-US" b="1" baseline="0" dirty="0"/>
          </a:p>
          <a:p>
            <a:r>
              <a:rPr lang="en-US" b="1" baseline="0" dirty="0"/>
              <a:t>Inferences will vary, but make sure the evidence is literal. </a:t>
            </a:r>
          </a:p>
          <a:p>
            <a:r>
              <a:rPr lang="en-US" b="1" baseline="0" dirty="0"/>
              <a:t>Possible answer</a:t>
            </a:r>
            <a:r>
              <a:rPr lang="en-US" b="0" baseline="0" dirty="0"/>
              <a:t>:  I think maybe they are taking a picture of some kind of marine life that has come ashore to mate.  My evidence from the picture is that people are setting up protected areas and taking pictures, and from my own knowledge I know that some animals come ashore to mate.  </a:t>
            </a:r>
          </a:p>
          <a:p>
            <a:endParaRPr lang="en-US" b="0" baseline="0" dirty="0"/>
          </a:p>
          <a:p>
            <a:pPr fontAlgn="base"/>
            <a:r>
              <a:rPr lang="en-US" b="1" baseline="0" dirty="0"/>
              <a:t>Reveal: </a:t>
            </a:r>
            <a:r>
              <a:rPr lang="en-US" sz="1200" kern="1200" dirty="0">
                <a:solidFill>
                  <a:schemeClr val="tx1"/>
                </a:solidFill>
                <a:effectLst/>
                <a:latin typeface="+mn-lt"/>
                <a:ea typeface="+mn-ea"/>
                <a:cs typeface="+mn-cs"/>
              </a:rPr>
              <a:t>Christian </a:t>
            </a:r>
            <a:r>
              <a:rPr lang="en-US" sz="1200" kern="1200" dirty="0" err="1">
                <a:solidFill>
                  <a:schemeClr val="tx1"/>
                </a:solidFill>
                <a:effectLst/>
                <a:latin typeface="+mn-lt"/>
                <a:ea typeface="+mn-ea"/>
                <a:cs typeface="+mn-cs"/>
              </a:rPr>
              <a:t>Dehner</a:t>
            </a:r>
            <a:r>
              <a:rPr lang="en-US" sz="1200" kern="1200" dirty="0">
                <a:solidFill>
                  <a:schemeClr val="tx1"/>
                </a:solidFill>
                <a:effectLst/>
                <a:latin typeface="+mn-lt"/>
                <a:ea typeface="+mn-ea"/>
                <a:cs typeface="+mn-cs"/>
              </a:rPr>
              <a:t> of Pace, Fla., leaned across police tape to take pictures of oily sand during a vacation with his girlfriend and daughter. Officials closed the public beaches in Pensacola Beach, Fla., as oil from the Deepwater Horizon explosion washed ashore.</a:t>
            </a:r>
          </a:p>
          <a:p>
            <a:br>
              <a:rPr lang="en-US" dirty="0"/>
            </a:br>
            <a:endParaRPr lang="en-US" dirty="0"/>
          </a:p>
          <a:p>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17</a:t>
            </a:fld>
            <a:endParaRPr lang="en-US"/>
          </a:p>
        </p:txBody>
      </p:sp>
    </p:spTree>
    <p:extLst>
      <p:ext uri="{BB962C8B-B14F-4D97-AF65-F5344CB8AC3E}">
        <p14:creationId xmlns:p14="http://schemas.microsoft.com/office/powerpoint/2010/main" val="9800029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a:extLst>
              <a:ext uri="{FF2B5EF4-FFF2-40B4-BE49-F238E27FC236}">
                <a16:creationId xmlns:a16="http://schemas.microsoft.com/office/drawing/2014/main" id="{CFE98ADD-7596-1446-88D4-69C69D13026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Notes Placeholder 2">
            <a:extLst>
              <a:ext uri="{FF2B5EF4-FFF2-40B4-BE49-F238E27FC236}">
                <a16:creationId xmlns:a16="http://schemas.microsoft.com/office/drawing/2014/main" id="{D09B0007-6413-6A4D-AC7D-B9CB8D33342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4" name="Slide Number Placeholder 3">
            <a:extLst>
              <a:ext uri="{FF2B5EF4-FFF2-40B4-BE49-F238E27FC236}">
                <a16:creationId xmlns:a16="http://schemas.microsoft.com/office/drawing/2014/main" id="{EE6BB07B-0177-5B43-9B5C-0437261CBA91}"/>
              </a:ext>
            </a:extLst>
          </p:cNvPr>
          <p:cNvSpPr>
            <a:spLocks noGrp="1"/>
          </p:cNvSpPr>
          <p:nvPr>
            <p:ph type="sldNum" sz="quarter" idx="5"/>
          </p:nvPr>
        </p:nvSpPr>
        <p:spPr/>
        <p:txBody>
          <a:bodyPr/>
          <a:lstStyle/>
          <a:p>
            <a:pPr>
              <a:defRPr/>
            </a:pPr>
            <a:fld id="{B7EB3A58-1882-AE42-ACB2-72A2F4010D19}" type="slidenum">
              <a:rPr lang="en-US" smtClean="0"/>
              <a:pPr>
                <a:defRPr/>
              </a:pPr>
              <a:t>18</a:t>
            </a:fld>
            <a:endParaRPr lang="en-US"/>
          </a:p>
        </p:txBody>
      </p:sp>
    </p:spTree>
    <p:extLst>
      <p:ext uri="{BB962C8B-B14F-4D97-AF65-F5344CB8AC3E}">
        <p14:creationId xmlns:p14="http://schemas.microsoft.com/office/powerpoint/2010/main" val="3060383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  </a:t>
            </a:r>
            <a:r>
              <a:rPr lang="en-US" baseline="0" dirty="0"/>
              <a:t>This is how you most commonly hear this word used.  You might be asked to provide a brief summary (have students repeat), quick summary (students repeat), provide a summary (students repeat), to summarize the information (students repeat), to summarize the article (students repeat), or to briefly summarize (students repeat).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2</a:t>
            </a:fld>
            <a:endParaRPr lang="en-US"/>
          </a:p>
        </p:txBody>
      </p:sp>
    </p:spTree>
    <p:extLst>
      <p:ext uri="{BB962C8B-B14F-4D97-AF65-F5344CB8AC3E}">
        <p14:creationId xmlns:p14="http://schemas.microsoft.com/office/powerpoint/2010/main" val="1154750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 </a:t>
            </a:r>
            <a:r>
              <a:rPr lang="en-US" dirty="0"/>
              <a:t>How well do you know this word?</a:t>
            </a:r>
            <a:r>
              <a:rPr lang="en-US" baseline="0" dirty="0"/>
              <a:t>  </a:t>
            </a:r>
          </a:p>
          <a:p>
            <a:endParaRPr lang="en-US" baseline="0" dirty="0"/>
          </a:p>
          <a:p>
            <a:r>
              <a:rPr lang="en-US" b="1" baseline="0" dirty="0"/>
              <a:t>Do:  </a:t>
            </a:r>
            <a:r>
              <a:rPr lang="en-US" baseline="0" dirty="0"/>
              <a:t>Read the ranking system, have students hold up a finger that represents their knowledge. </a:t>
            </a:r>
          </a:p>
          <a:p>
            <a:endParaRPr lang="en-US" baseline="0" dirty="0"/>
          </a:p>
          <a:p>
            <a:r>
              <a:rPr lang="en-US" b="1" baseline="0" dirty="0"/>
              <a:t>Say:  </a:t>
            </a:r>
            <a:r>
              <a:rPr lang="en-US" baseline="0" dirty="0"/>
              <a:t>Okay, I see some different numbers let’s get everyone to a 4!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3</a:t>
            </a:fld>
            <a:endParaRPr lang="en-US"/>
          </a:p>
        </p:txBody>
      </p:sp>
    </p:spTree>
    <p:extLst>
      <p:ext uri="{BB962C8B-B14F-4D97-AF65-F5344CB8AC3E}">
        <p14:creationId xmlns:p14="http://schemas.microsoft.com/office/powerpoint/2010/main" val="1155806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baseline="0" dirty="0"/>
              <a:t>A summary is</a:t>
            </a:r>
            <a:r>
              <a:rPr lang="mr-IN" baseline="0" dirty="0"/>
              <a:t>…</a:t>
            </a:r>
            <a:r>
              <a:rPr lang="en-US" baseline="0" dirty="0"/>
              <a:t> (read definition to students, then read it again using choral cloze; leave specific words out while they chime in as a group).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4</a:t>
            </a:fld>
            <a:endParaRPr lang="en-US"/>
          </a:p>
        </p:txBody>
      </p:sp>
    </p:spTree>
    <p:extLst>
      <p:ext uri="{BB962C8B-B14F-4D97-AF65-F5344CB8AC3E}">
        <p14:creationId xmlns:p14="http://schemas.microsoft.com/office/powerpoint/2010/main" val="1727300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baseline="0" dirty="0"/>
              <a:t>Here is a response to a question.  We have the main points, covered by who, what, where, when.  When you put that together you get a short account.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5</a:t>
            </a:fld>
            <a:endParaRPr lang="en-US"/>
          </a:p>
        </p:txBody>
      </p:sp>
    </p:spTree>
    <p:extLst>
      <p:ext uri="{BB962C8B-B14F-4D97-AF65-F5344CB8AC3E}">
        <p14:creationId xmlns:p14="http://schemas.microsoft.com/office/powerpoint/2010/main" val="1287114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Say:</a:t>
            </a:r>
            <a:r>
              <a:rPr lang="en-US" b="1" baseline="0" dirty="0"/>
              <a:t>  </a:t>
            </a:r>
            <a:r>
              <a:rPr lang="en-US" baseline="0" dirty="0"/>
              <a:t>Here is a response to a question.  We have the main points, covered by who, what, where, when, but we have a lot of additional minor details, so this is not a summary.  Let’s look at one more example.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6</a:t>
            </a:fld>
            <a:endParaRPr lang="en-US"/>
          </a:p>
        </p:txBody>
      </p:sp>
    </p:spTree>
    <p:extLst>
      <p:ext uri="{BB962C8B-B14F-4D97-AF65-F5344CB8AC3E}">
        <p14:creationId xmlns:p14="http://schemas.microsoft.com/office/powerpoint/2010/main" val="2790412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Say:</a:t>
            </a:r>
            <a:r>
              <a:rPr lang="en-US" sz="1200" b="1" i="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Here is a brief summary of an image using the keywords who, what, when, and where, to ensure that the main ideas are included.  Please try to visualize the image based on the following summary.</a:t>
            </a:r>
            <a:r>
              <a:rPr lang="en-US" sz="1200" kern="1200" baseline="0" dirty="0">
                <a:solidFill>
                  <a:schemeClr val="tx1"/>
                </a:solidFill>
                <a:effectLst/>
                <a:latin typeface="+mn-lt"/>
                <a:ea typeface="+mn-ea"/>
                <a:cs typeface="+mn-cs"/>
              </a:rPr>
              <a:t>  </a:t>
            </a:r>
          </a:p>
          <a:p>
            <a:r>
              <a:rPr lang="en-US" sz="1200" b="1" kern="1200" baseline="0" dirty="0">
                <a:solidFill>
                  <a:schemeClr val="tx1"/>
                </a:solidFill>
                <a:effectLst/>
                <a:latin typeface="+mn-lt"/>
                <a:ea typeface="+mn-ea"/>
                <a:cs typeface="+mn-cs"/>
              </a:rPr>
              <a:t>Do: </a:t>
            </a:r>
            <a:r>
              <a:rPr lang="en-US" sz="1200" kern="1200" baseline="0" dirty="0">
                <a:solidFill>
                  <a:schemeClr val="tx1"/>
                </a:solidFill>
                <a:effectLst/>
                <a:latin typeface="+mn-lt"/>
                <a:ea typeface="+mn-ea"/>
                <a:cs typeface="+mn-cs"/>
              </a:rPr>
              <a:t> Read slide and pause for 1-2 minutes.  </a:t>
            </a:r>
          </a:p>
          <a:p>
            <a:r>
              <a:rPr lang="en-US" sz="1200" b="1" kern="1200" baseline="0" dirty="0">
                <a:solidFill>
                  <a:schemeClr val="tx1"/>
                </a:solidFill>
                <a:effectLst/>
                <a:latin typeface="+mn-lt"/>
                <a:ea typeface="+mn-ea"/>
                <a:cs typeface="+mn-cs"/>
              </a:rPr>
              <a:t>Say:  </a:t>
            </a:r>
            <a:r>
              <a:rPr lang="en-US" sz="1200" kern="1200" baseline="0" dirty="0">
                <a:solidFill>
                  <a:schemeClr val="tx1"/>
                </a:solidFill>
                <a:effectLst/>
                <a:latin typeface="+mn-lt"/>
                <a:ea typeface="+mn-ea"/>
                <a:cs typeface="+mn-cs"/>
              </a:rPr>
              <a:t>Does everyone see the picture in your mind? </a:t>
            </a:r>
          </a:p>
          <a:p>
            <a:r>
              <a:rPr lang="en-US" sz="1200" b="1" kern="1200" baseline="0" dirty="0">
                <a:solidFill>
                  <a:schemeClr val="tx1"/>
                </a:solidFill>
                <a:effectLst/>
                <a:latin typeface="+mn-lt"/>
                <a:ea typeface="+mn-ea"/>
                <a:cs typeface="+mn-cs"/>
              </a:rPr>
              <a:t>Do:  </a:t>
            </a:r>
            <a:r>
              <a:rPr lang="en-US" sz="1200" kern="1200" baseline="0" dirty="0">
                <a:solidFill>
                  <a:schemeClr val="tx1"/>
                </a:solidFill>
                <a:effectLst/>
                <a:latin typeface="+mn-lt"/>
                <a:ea typeface="+mn-ea"/>
                <a:cs typeface="+mn-cs"/>
              </a:rPr>
              <a:t>Change to next slide when students are ready.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F0CEADE-2030-E346-BCBD-E9778D3DE164}" type="slidenum">
              <a:rPr lang="en-US" smtClean="0"/>
              <a:t>7</a:t>
            </a:fld>
            <a:endParaRPr lang="en-US"/>
          </a:p>
        </p:txBody>
      </p:sp>
    </p:spTree>
    <p:extLst>
      <p:ext uri="{BB962C8B-B14F-4D97-AF65-F5344CB8AC3E}">
        <p14:creationId xmlns:p14="http://schemas.microsoft.com/office/powerpoint/2010/main" val="4844095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baseline="0" dirty="0"/>
              <a:t>Is this what you pictured?  (Students respond No!)  Why not? </a:t>
            </a:r>
          </a:p>
          <a:p>
            <a:endParaRPr lang="en-US" baseline="0" dirty="0"/>
          </a:p>
          <a:p>
            <a:r>
              <a:rPr lang="en-US" b="1" baseline="0" dirty="0"/>
              <a:t>Possible student responses: </a:t>
            </a:r>
            <a:r>
              <a:rPr lang="en-US" b="0" baseline="0" dirty="0"/>
              <a:t>W</a:t>
            </a:r>
            <a:r>
              <a:rPr lang="en-US" baseline="0" dirty="0"/>
              <a:t>e don’t know if this is Arkansas or not; the dog is not the main point of the picture; you left out information.  </a:t>
            </a:r>
          </a:p>
          <a:p>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8</a:t>
            </a:fld>
            <a:endParaRPr lang="en-US"/>
          </a:p>
        </p:txBody>
      </p:sp>
    </p:spTree>
    <p:extLst>
      <p:ext uri="{BB962C8B-B14F-4D97-AF65-F5344CB8AC3E}">
        <p14:creationId xmlns:p14="http://schemas.microsoft.com/office/powerpoint/2010/main" val="7564462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0" dirty="0"/>
              <a:t>:  Let’s fix this summary!  What are the</a:t>
            </a:r>
            <a:r>
              <a:rPr lang="en-US" b="0" baseline="0" dirty="0"/>
              <a:t> words I should use to ensure that I get the main points?  (Students respond who, what, when, where).  Excellent.  So, I’m going to write those down to guide me.  When we’re summarizing, we’re providing the main ideas, and it should be literal information that we can point to.  We aren’t making inferences yet, so for example, I said Arkansas, but I can’t point to that, and I don’t know that for sure.  The literal information that I can point to is in the woods. (Slide is animated)</a:t>
            </a:r>
          </a:p>
          <a:p>
            <a:endParaRPr lang="en-US" b="0" baseline="0" dirty="0"/>
          </a:p>
          <a:p>
            <a:r>
              <a:rPr lang="en-US" b="0" baseline="0" dirty="0"/>
              <a:t>When we look at “who” is in the picture we want to list people as well as animals, if there are no people or animals then we may consider an inanimate object as the “who” if that is the main focal point of the picture.  Think about “who” as the main person, animal, or thing.  In this picture I see (point to each one as you say) a man, a dog, and a herd of sheep, so notice when I saw a lot of something- like sheep I tried to group it together: a herd of sheep.  (click animation). </a:t>
            </a:r>
          </a:p>
          <a:p>
            <a:endParaRPr lang="en-US" b="0" baseline="0" dirty="0"/>
          </a:p>
          <a:p>
            <a:r>
              <a:rPr lang="en-US" b="0" baseline="0" dirty="0"/>
              <a:t>When we identify the what, we want to think about what each one of the “who’s” is doing. (Point to each as you say) The man is standing and the dog is laying down next to him, in front of a herd of sheep. </a:t>
            </a:r>
          </a:p>
          <a:p>
            <a:endParaRPr lang="en-US" b="0" baseline="0" dirty="0"/>
          </a:p>
          <a:p>
            <a:r>
              <a:rPr lang="en-US" b="0" baseline="0" dirty="0"/>
              <a:t>The when, or time, can be very concrete.  It’s daytime, but that might not always be relevant, sometimes we’re talking about a more global time, such as the past or present.  When we say present, it could be considered modern times– what in this picture let’s you know it’s in the present?  (his clothes, the road).  Yes, so we will say daytime, and present day. (click animation)</a:t>
            </a:r>
          </a:p>
          <a:p>
            <a:endParaRPr lang="en-US" b="0" baseline="0" dirty="0"/>
          </a:p>
          <a:p>
            <a:r>
              <a:rPr lang="en-US" b="0" baseline="0" dirty="0"/>
              <a:t>Finally, where?  Well (point) in the woods, but if I just aid that I’m missing something very important, If I just saw a man and dog in front of a herd of sheep in the middle of the woods it wouldn’t be that important, but what is unique about this?  (point to the road).  They are in the middle of the road!  So, my where is in the woods, in the middle of the road. (Click animation). </a:t>
            </a:r>
          </a:p>
          <a:p>
            <a:endParaRPr lang="en-US" b="0" baseline="0" dirty="0"/>
          </a:p>
          <a:p>
            <a:r>
              <a:rPr lang="en-US" b="0" baseline="0" dirty="0"/>
              <a:t>Wonderful.  Now that we have the main ideas or main points let’s put it in a sentence.  Sometimes a summary includes why, but we don’t know why we would have to make an inference.  We will talk more about that when we begin our warm-ups.  </a:t>
            </a:r>
          </a:p>
          <a:p>
            <a:endParaRPr lang="en-US" b="0" baseline="0" dirty="0"/>
          </a:p>
        </p:txBody>
      </p:sp>
      <p:sp>
        <p:nvSpPr>
          <p:cNvPr id="4" name="Slide Number Placeholder 3"/>
          <p:cNvSpPr>
            <a:spLocks noGrp="1"/>
          </p:cNvSpPr>
          <p:nvPr>
            <p:ph type="sldNum" sz="quarter" idx="10"/>
          </p:nvPr>
        </p:nvSpPr>
        <p:spPr/>
        <p:txBody>
          <a:bodyPr/>
          <a:lstStyle/>
          <a:p>
            <a:fld id="{EF0CEADE-2030-E346-BCBD-E9778D3DE164}" type="slidenum">
              <a:rPr lang="en-US" smtClean="0"/>
              <a:t>9</a:t>
            </a:fld>
            <a:endParaRPr lang="en-US"/>
          </a:p>
        </p:txBody>
      </p:sp>
    </p:spTree>
    <p:extLst>
      <p:ext uri="{BB962C8B-B14F-4D97-AF65-F5344CB8AC3E}">
        <p14:creationId xmlns:p14="http://schemas.microsoft.com/office/powerpoint/2010/main" val="15843505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6726063"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3787" y="4243845"/>
            <a:ext cx="2307831" cy="276940"/>
          </a:xfrm>
          <a:prstGeom prst="rect">
            <a:avLst/>
          </a:prstGeom>
        </p:spPr>
      </p:pic>
      <p:sp>
        <p:nvSpPr>
          <p:cNvPr id="9" name="Rectangle 8"/>
          <p:cNvSpPr/>
          <p:nvPr/>
        </p:nvSpPr>
        <p:spPr>
          <a:xfrm>
            <a:off x="0" y="2590078"/>
            <a:ext cx="6726064"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6833787" y="2590078"/>
            <a:ext cx="2307832"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510242" y="2733709"/>
            <a:ext cx="6069268" cy="1373070"/>
          </a:xfrm>
        </p:spPr>
        <p:txBody>
          <a:bodyPr anchor="b">
            <a:noAutofit/>
          </a:bodyPr>
          <a:lstStyle>
            <a:lvl1pPr algn="r">
              <a:defRPr sz="4800"/>
            </a:lvl1pPr>
          </a:lstStyle>
          <a:p>
            <a:r>
              <a:rPr lang="en-US"/>
              <a:t>Click to edit Master title style</a:t>
            </a:r>
            <a:endParaRPr lang="en-US" dirty="0"/>
          </a:p>
        </p:txBody>
      </p:sp>
      <p:sp>
        <p:nvSpPr>
          <p:cNvPr id="3" name="Subtitle 2"/>
          <p:cNvSpPr>
            <a:spLocks noGrp="1"/>
          </p:cNvSpPr>
          <p:nvPr>
            <p:ph type="subTitle" idx="1"/>
          </p:nvPr>
        </p:nvSpPr>
        <p:spPr>
          <a:xfrm>
            <a:off x="510241" y="4394040"/>
            <a:ext cx="6108101"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4555655" y="5936188"/>
            <a:ext cx="2057400" cy="365125"/>
          </a:xfrm>
        </p:spPr>
        <p:txBody>
          <a:bodyPr/>
          <a:lstStyle/>
          <a:p>
            <a:fld id="{794FA5BE-D949-344E-923F-5D5D5489FC4E}" type="datetimeFigureOut">
              <a:rPr lang="en-US" smtClean="0"/>
              <a:t>6/16/2021</a:t>
            </a:fld>
            <a:endParaRPr lang="en-US"/>
          </a:p>
        </p:txBody>
      </p:sp>
      <p:sp>
        <p:nvSpPr>
          <p:cNvPr id="5" name="Footer Placeholder 4"/>
          <p:cNvSpPr>
            <a:spLocks noGrp="1"/>
          </p:cNvSpPr>
          <p:nvPr>
            <p:ph type="ftr" sz="quarter" idx="11"/>
          </p:nvPr>
        </p:nvSpPr>
        <p:spPr>
          <a:xfrm>
            <a:off x="533401" y="5936189"/>
            <a:ext cx="4021666" cy="365125"/>
          </a:xfrm>
        </p:spPr>
        <p:txBody>
          <a:bodyPr/>
          <a:lstStyle/>
          <a:p>
            <a:endParaRPr lang="en-US"/>
          </a:p>
        </p:txBody>
      </p:sp>
      <p:sp>
        <p:nvSpPr>
          <p:cNvPr id="6" name="Slide Number Placeholder 5"/>
          <p:cNvSpPr>
            <a:spLocks noGrp="1"/>
          </p:cNvSpPr>
          <p:nvPr>
            <p:ph type="sldNum" sz="quarter" idx="12"/>
          </p:nvPr>
        </p:nvSpPr>
        <p:spPr>
          <a:xfrm>
            <a:off x="7010399" y="2750337"/>
            <a:ext cx="1370293" cy="1356442"/>
          </a:xfrm>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2197882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20" name="Group 19"/>
          <p:cNvGrpSpPr/>
          <p:nvPr/>
        </p:nvGrpSpPr>
        <p:grpSpPr>
          <a:xfrm>
            <a:off x="0" y="4572000"/>
            <a:ext cx="9161969" cy="1677035"/>
            <a:chOff x="0" y="2895600"/>
            <a:chExt cx="9161969" cy="1677035"/>
          </a:xfrm>
        </p:grpSpPr>
        <p:pic>
          <p:nvPicPr>
            <p:cNvPr id="24" name="Picture 23"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5" name="Picture 24"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6" name="Rectangle 25"/>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3403" y="4711617"/>
            <a:ext cx="6894770" cy="544482"/>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31639" y="609598"/>
            <a:ext cx="6896534"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533401" y="5256098"/>
            <a:ext cx="6894772" cy="54781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11310"/>
            <a:ext cx="1149836" cy="1090789"/>
          </a:xfrm>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387921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21" name="Group 20"/>
          <p:cNvGrpSpPr/>
          <p:nvPr/>
        </p:nvGrpSpPr>
        <p:grpSpPr>
          <a:xfrm>
            <a:off x="0" y="4572000"/>
            <a:ext cx="9161969" cy="1677035"/>
            <a:chOff x="0" y="2895600"/>
            <a:chExt cx="9161969" cy="1677035"/>
          </a:xfrm>
        </p:grpSpPr>
        <p:pic>
          <p:nvPicPr>
            <p:cNvPr id="22" name="Picture 21"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3" name="Picture 22"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4" name="Rectangle 23"/>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24255" y="609597"/>
            <a:ext cx="6896534"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531638" y="4710340"/>
            <a:ext cx="6889151" cy="1101764"/>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11616"/>
            <a:ext cx="1149836" cy="1090789"/>
          </a:xfrm>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8339323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grpSp>
        <p:nvGrpSpPr>
          <p:cNvPr id="29" name="Group 28"/>
          <p:cNvGrpSpPr/>
          <p:nvPr/>
        </p:nvGrpSpPr>
        <p:grpSpPr>
          <a:xfrm>
            <a:off x="0" y="4572000"/>
            <a:ext cx="9161969" cy="1677035"/>
            <a:chOff x="0" y="2895600"/>
            <a:chExt cx="9161969" cy="1677035"/>
          </a:xfrm>
        </p:grpSpPr>
        <p:pic>
          <p:nvPicPr>
            <p:cNvPr id="30" name="Picture 29"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1" name="Picture 30"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2" name="Rectangle 31"/>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767921" y="616983"/>
            <a:ext cx="642514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989438" y="3660763"/>
            <a:ext cx="5987731"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531638" y="4710340"/>
            <a:ext cx="6903919" cy="1101764"/>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09926"/>
            <a:ext cx="1149836" cy="1090789"/>
          </a:xfrm>
        </p:spPr>
        <p:txBody>
          <a:bodyPr/>
          <a:lstStyle/>
          <a:p>
            <a:fld id="{09D73D1C-9227-EE41-A7B9-4F87BCA1EA86}" type="slidenum">
              <a:rPr lang="en-US" smtClean="0"/>
              <a:t>‹#›</a:t>
            </a:fld>
            <a:endParaRPr lang="en-US"/>
          </a:p>
        </p:txBody>
      </p:sp>
      <p:sp>
        <p:nvSpPr>
          <p:cNvPr id="27" name="TextBox 26"/>
          <p:cNvSpPr txBox="1"/>
          <p:nvPr/>
        </p:nvSpPr>
        <p:spPr>
          <a:xfrm>
            <a:off x="270932" y="748116"/>
            <a:ext cx="5334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28" name="TextBox 27"/>
          <p:cNvSpPr txBox="1"/>
          <p:nvPr/>
        </p:nvSpPr>
        <p:spPr>
          <a:xfrm>
            <a:off x="6967191" y="2998573"/>
            <a:ext cx="457200" cy="584777"/>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4223059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grpSp>
        <p:nvGrpSpPr>
          <p:cNvPr id="22" name="Group 21"/>
          <p:cNvGrpSpPr/>
          <p:nvPr/>
        </p:nvGrpSpPr>
        <p:grpSpPr>
          <a:xfrm>
            <a:off x="0" y="4572000"/>
            <a:ext cx="9161969" cy="1677035"/>
            <a:chOff x="0" y="2895600"/>
            <a:chExt cx="9161969" cy="1677035"/>
          </a:xfrm>
        </p:grpSpPr>
        <p:pic>
          <p:nvPicPr>
            <p:cNvPr id="23" name="Picture 22"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4" name="Picture 23"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5" name="Rectangle 24"/>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8" y="4710340"/>
            <a:ext cx="6896534" cy="589812"/>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531639" y="5300150"/>
            <a:ext cx="6896534" cy="51195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09926"/>
            <a:ext cx="1149836" cy="1090789"/>
          </a:xfrm>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0556773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grpSp>
        <p:nvGrpSpPr>
          <p:cNvPr id="23" name="Group 22"/>
          <p:cNvGrpSpPr/>
          <p:nvPr/>
        </p:nvGrpSpPr>
        <p:grpSpPr>
          <a:xfrm>
            <a:off x="0" y="609600"/>
            <a:ext cx="9161969" cy="1677035"/>
            <a:chOff x="0" y="2895600"/>
            <a:chExt cx="9161969" cy="1677035"/>
          </a:xfrm>
        </p:grpSpPr>
        <p:pic>
          <p:nvPicPr>
            <p:cNvPr id="24" name="Picture 23"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5" name="Picture 24"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6" name="Rectangle 25"/>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5" name="Title 1"/>
          <p:cNvSpPr>
            <a:spLocks noGrp="1"/>
          </p:cNvSpPr>
          <p:nvPr>
            <p:ph type="title"/>
          </p:nvPr>
        </p:nvSpPr>
        <p:spPr>
          <a:xfrm>
            <a:off x="531639" y="753228"/>
            <a:ext cx="6896534"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532629" y="2329489"/>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539777" y="3015290"/>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2878413" y="2336873"/>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2879710" y="3007906"/>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226136" y="2336873"/>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233520" y="3007905"/>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94FA5BE-D949-344E-923F-5D5D5489FC4E}" type="datetimeFigureOut">
              <a:rPr lang="en-US" smtClean="0"/>
              <a:t>6/16/2021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2587248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grpSp>
        <p:nvGrpSpPr>
          <p:cNvPr id="34" name="Group 33"/>
          <p:cNvGrpSpPr/>
          <p:nvPr/>
        </p:nvGrpSpPr>
        <p:grpSpPr>
          <a:xfrm>
            <a:off x="0" y="609600"/>
            <a:ext cx="9161969" cy="1677035"/>
            <a:chOff x="0" y="2895600"/>
            <a:chExt cx="9161969" cy="1677035"/>
          </a:xfrm>
        </p:grpSpPr>
        <p:pic>
          <p:nvPicPr>
            <p:cNvPr id="35" name="Picture 34"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6" name="Picture 35"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7" name="Rectangle 36"/>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0" name="Title 1"/>
          <p:cNvSpPr>
            <a:spLocks noGrp="1"/>
          </p:cNvSpPr>
          <p:nvPr>
            <p:ph type="title"/>
          </p:nvPr>
        </p:nvSpPr>
        <p:spPr>
          <a:xfrm>
            <a:off x="531639" y="753228"/>
            <a:ext cx="6896534"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532391" y="4297503"/>
            <a:ext cx="2192257"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532391" y="2336873"/>
            <a:ext cx="2192257"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1" name="Text Placeholder 3"/>
          <p:cNvSpPr>
            <a:spLocks noGrp="1"/>
          </p:cNvSpPr>
          <p:nvPr>
            <p:ph type="body" sz="half" idx="18"/>
          </p:nvPr>
        </p:nvSpPr>
        <p:spPr>
          <a:xfrm>
            <a:off x="532391" y="4873765"/>
            <a:ext cx="219225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2870497" y="4297503"/>
            <a:ext cx="221507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2870497" y="2336873"/>
            <a:ext cx="221507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4" name="Text Placeholder 3"/>
          <p:cNvSpPr>
            <a:spLocks noGrp="1"/>
          </p:cNvSpPr>
          <p:nvPr>
            <p:ph type="body" sz="half" idx="19"/>
          </p:nvPr>
        </p:nvSpPr>
        <p:spPr>
          <a:xfrm>
            <a:off x="2869483" y="4873764"/>
            <a:ext cx="2218004"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231028" y="4297503"/>
            <a:ext cx="2194333"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231027" y="2336873"/>
            <a:ext cx="2194333"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7" name="Text Placeholder 3"/>
          <p:cNvSpPr>
            <a:spLocks noGrp="1"/>
          </p:cNvSpPr>
          <p:nvPr>
            <p:ph type="body" sz="half" idx="20"/>
          </p:nvPr>
        </p:nvSpPr>
        <p:spPr>
          <a:xfrm>
            <a:off x="5230934" y="4873762"/>
            <a:ext cx="2197239"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94FA5BE-D949-344E-923F-5D5D5489FC4E}" type="datetimeFigureOut">
              <a:rPr lang="en-US" smtClean="0"/>
              <a:t>6/16/2021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8822238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16" name="Group 15"/>
          <p:cNvGrpSpPr/>
          <p:nvPr/>
        </p:nvGrpSpPr>
        <p:grpSpPr>
          <a:xfrm>
            <a:off x="0" y="609600"/>
            <a:ext cx="9161969" cy="1677035"/>
            <a:chOff x="0" y="2895600"/>
            <a:chExt cx="9161969" cy="1677035"/>
          </a:xfrm>
        </p:grpSpPr>
        <p:pic>
          <p:nvPicPr>
            <p:cNvPr id="17" name="Picture 16"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8" name="Picture 17"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19" name="Rectangle 18"/>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8"/>
            <a:ext cx="6896534" cy="1080938"/>
          </a:xfrm>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4FA5BE-D949-344E-923F-5D5D5489FC4E}" type="datetimeFigureOut">
              <a:rPr lang="en-US" smtClean="0"/>
              <a:t>6/16/2021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21022947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4" name="Group 13"/>
          <p:cNvGrpSpPr/>
          <p:nvPr/>
        </p:nvGrpSpPr>
        <p:grpSpPr>
          <a:xfrm rot="5400000">
            <a:off x="4575305" y="2747178"/>
            <a:ext cx="6862555" cy="1368199"/>
            <a:chOff x="2281445" y="609600"/>
            <a:chExt cx="6862555" cy="1368199"/>
          </a:xfrm>
        </p:grpSpPr>
        <p:sp>
          <p:nvSpPr>
            <p:cNvPr id="12" name="Rectangle 11"/>
            <p:cNvSpPr/>
            <p:nvPr/>
          </p:nvSpPr>
          <p:spPr>
            <a:xfrm>
              <a:off x="2281445" y="609601"/>
              <a:ext cx="528569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7710769" y="609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464798" y="609597"/>
            <a:ext cx="1069602" cy="446193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0241" y="609598"/>
            <a:ext cx="6576359"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029144" y="5936188"/>
            <a:ext cx="2057400" cy="365125"/>
          </a:xfrm>
        </p:spPr>
        <p:txBody>
          <a:bodyPr/>
          <a:lstStyle/>
          <a:p>
            <a:fld id="{794FA5BE-D949-344E-923F-5D5D5489FC4E}" type="datetimeFigureOut">
              <a:rPr lang="en-US" smtClean="0"/>
              <a:t>6/16/2021</a:t>
            </a:fld>
            <a:endParaRPr lang="en-US"/>
          </a:p>
        </p:txBody>
      </p:sp>
      <p:sp>
        <p:nvSpPr>
          <p:cNvPr id="5" name="Footer Placeholder 4"/>
          <p:cNvSpPr>
            <a:spLocks noGrp="1"/>
          </p:cNvSpPr>
          <p:nvPr>
            <p:ph type="ftr" sz="quarter" idx="11"/>
          </p:nvPr>
        </p:nvSpPr>
        <p:spPr>
          <a:xfrm>
            <a:off x="510241" y="5936189"/>
            <a:ext cx="4518959" cy="365125"/>
          </a:xfrm>
        </p:spPr>
        <p:txBody>
          <a:bodyPr/>
          <a:lstStyle/>
          <a:p>
            <a:endParaRPr lang="en-US"/>
          </a:p>
        </p:txBody>
      </p:sp>
      <p:sp>
        <p:nvSpPr>
          <p:cNvPr id="6" name="Slide Number Placeholder 5"/>
          <p:cNvSpPr>
            <a:spLocks noGrp="1"/>
          </p:cNvSpPr>
          <p:nvPr>
            <p:ph type="sldNum" sz="quarter" idx="12"/>
          </p:nvPr>
        </p:nvSpPr>
        <p:spPr>
          <a:xfrm>
            <a:off x="7431152" y="5432500"/>
            <a:ext cx="1149636" cy="1273100"/>
          </a:xfrm>
        </p:spPr>
        <p:txBody>
          <a:bodyPr anchor="t"/>
          <a:lstStyle>
            <a:lvl1pPr algn="ctr">
              <a:defRPr/>
            </a:lvl1pPr>
          </a:lstStyle>
          <a:p>
            <a:fld id="{09D73D1C-9227-EE41-A7B9-4F87BCA1EA86}" type="slidenum">
              <a:rPr lang="en-US" smtClean="0"/>
              <a:t>‹#›</a:t>
            </a:fld>
            <a:endParaRPr lang="en-US"/>
          </a:p>
        </p:txBody>
      </p:sp>
    </p:spTree>
    <p:extLst>
      <p:ext uri="{BB962C8B-B14F-4D97-AF65-F5344CB8AC3E}">
        <p14:creationId xmlns:p14="http://schemas.microsoft.com/office/powerpoint/2010/main" val="71874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7" name="Group 26"/>
          <p:cNvGrpSpPr/>
          <p:nvPr/>
        </p:nvGrpSpPr>
        <p:grpSpPr>
          <a:xfrm>
            <a:off x="0" y="609600"/>
            <a:ext cx="9161969" cy="1677035"/>
            <a:chOff x="0" y="2895600"/>
            <a:chExt cx="9161969" cy="1677035"/>
          </a:xfrm>
        </p:grpSpPr>
        <p:pic>
          <p:nvPicPr>
            <p:cNvPr id="28" name="Picture 2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9" name="Picture 2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0" name="Rectangle 2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4FA5BE-D949-344E-923F-5D5D5489FC4E}" type="datetimeFigureOut">
              <a:rPr lang="en-US" smtClean="0"/>
              <a:t>6/16/2021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308858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8" name="Group 17"/>
          <p:cNvGrpSpPr/>
          <p:nvPr/>
        </p:nvGrpSpPr>
        <p:grpSpPr>
          <a:xfrm>
            <a:off x="0" y="2728432"/>
            <a:ext cx="9161969" cy="1677035"/>
            <a:chOff x="0" y="2895600"/>
            <a:chExt cx="9161969" cy="1677035"/>
          </a:xfrm>
        </p:grpSpPr>
        <p:pic>
          <p:nvPicPr>
            <p:cNvPr id="19" name="Picture 18"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0" name="Picture 19"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1" name="Rectangle 20"/>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2869895"/>
            <a:ext cx="688915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531639" y="4232172"/>
            <a:ext cx="688915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65810" y="5936188"/>
            <a:ext cx="2057400" cy="365125"/>
          </a:xfrm>
        </p:spPr>
        <p:txBody>
          <a:bodyPr/>
          <a:lstStyle/>
          <a:p>
            <a:fld id="{794FA5BE-D949-344E-923F-5D5D5489FC4E}" type="datetimeFigureOut">
              <a:rPr lang="en-US" smtClean="0"/>
              <a:t>6/16/2021</a:t>
            </a:fld>
            <a:endParaRPr lang="en-US"/>
          </a:p>
        </p:txBody>
      </p:sp>
      <p:sp>
        <p:nvSpPr>
          <p:cNvPr id="5" name="Footer Placeholder 4"/>
          <p:cNvSpPr>
            <a:spLocks noGrp="1"/>
          </p:cNvSpPr>
          <p:nvPr>
            <p:ph type="ftr" sz="quarter" idx="11"/>
          </p:nvPr>
        </p:nvSpPr>
        <p:spPr>
          <a:xfrm>
            <a:off x="533400" y="5936189"/>
            <a:ext cx="4834673" cy="365125"/>
          </a:xfrm>
        </p:spPr>
        <p:txBody>
          <a:bodyPr/>
          <a:lstStyle/>
          <a:p>
            <a:endParaRPr lang="en-US"/>
          </a:p>
        </p:txBody>
      </p:sp>
      <p:sp>
        <p:nvSpPr>
          <p:cNvPr id="6" name="Slide Number Placeholder 5"/>
          <p:cNvSpPr>
            <a:spLocks noGrp="1"/>
          </p:cNvSpPr>
          <p:nvPr>
            <p:ph type="sldNum" sz="quarter" idx="12"/>
          </p:nvPr>
        </p:nvSpPr>
        <p:spPr>
          <a:xfrm>
            <a:off x="7856438" y="2869896"/>
            <a:ext cx="1149836" cy="1090789"/>
          </a:xfrm>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514296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3400" y="753228"/>
            <a:ext cx="6887390" cy="108093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33400" y="2336873"/>
            <a:ext cx="3357899"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061128" y="2336873"/>
            <a:ext cx="3359661"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65377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28" name="Group 27"/>
          <p:cNvGrpSpPr/>
          <p:nvPr/>
        </p:nvGrpSpPr>
        <p:grpSpPr>
          <a:xfrm>
            <a:off x="0" y="609600"/>
            <a:ext cx="9161969" cy="1677035"/>
            <a:chOff x="0" y="2895600"/>
            <a:chExt cx="9161969" cy="1677035"/>
          </a:xfrm>
        </p:grpSpPr>
        <p:pic>
          <p:nvPicPr>
            <p:cNvPr id="29" name="Picture 28"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0" name="Picture 29"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1" name="Rectangle 30"/>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31"/>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30"/>
            <a:ext cx="6896534"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0988" y="2336874"/>
            <a:ext cx="3145080"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1638" y="3030009"/>
            <a:ext cx="336704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82646" y="2336873"/>
            <a:ext cx="3145527"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061129" y="3030009"/>
            <a:ext cx="3367044"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94FA5BE-D949-344E-923F-5D5D5489FC4E}" type="datetimeFigureOut">
              <a:rPr lang="en-US" smtClean="0"/>
              <a:t>6/16/2021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66308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p:cNvGrpSpPr/>
          <p:nvPr/>
        </p:nvGrpSpPr>
        <p:grpSpPr>
          <a:xfrm>
            <a:off x="0" y="609600"/>
            <a:ext cx="9161969" cy="1677035"/>
            <a:chOff x="0" y="2895600"/>
            <a:chExt cx="9161969" cy="1677035"/>
          </a:xfrm>
        </p:grpSpPr>
        <p:pic>
          <p:nvPicPr>
            <p:cNvPr id="16" name="Picture 15"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7" name="Picture 16"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18" name="Rectangle 17"/>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94FA5BE-D949-344E-923F-5D5D5489FC4E}" type="datetimeFigureOut">
              <a:rPr lang="en-US" smtClean="0"/>
              <a:t>6/16/2021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1048991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12" name="Picture 11" descr="HD-ShadowShort.png"/>
          <p:cNvPicPr>
            <a:picLocks noChangeAspect="1"/>
          </p:cNvPicPr>
          <p:nvPr/>
        </p:nvPicPr>
        <p:blipFill rotWithShape="1">
          <a:blip r:embed="rId2">
            <a:extLst>
              <a:ext uri="{28A0092B-C50C-407E-A947-70E740481C1C}">
                <a14:useLocalDpi xmlns:a14="http://schemas.microsoft.com/office/drawing/2010/main" val="0"/>
              </a:ext>
            </a:extLst>
          </a:blip>
          <a:srcRect r="9871"/>
          <a:stretch/>
        </p:blipFill>
        <p:spPr>
          <a:xfrm>
            <a:off x="7717217" y="1973262"/>
            <a:ext cx="1444752" cy="144270"/>
          </a:xfrm>
          <a:prstGeom prst="rect">
            <a:avLst/>
          </a:prstGeom>
        </p:spPr>
      </p:pic>
      <p:sp>
        <p:nvSpPr>
          <p:cNvPr id="14" name="Rectangle 13"/>
          <p:cNvSpPr/>
          <p:nvPr/>
        </p:nvSpPr>
        <p:spPr>
          <a:xfrm>
            <a:off x="7710769" y="609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794FA5BE-D949-344E-923F-5D5D5489FC4E}" type="datetimeFigureOut">
              <a:rPr lang="en-US" smtClean="0"/>
              <a:t>6/16/2021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748212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7"/>
            <a:ext cx="6896534"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3514385" y="2336874"/>
            <a:ext cx="3913788"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3401" y="2336873"/>
            <a:ext cx="2796240"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6915242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8"/>
            <a:ext cx="6896534"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10956" y="2336874"/>
            <a:ext cx="3917217"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531638" y="2336874"/>
            <a:ext cx="2798487"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059449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7" name="Picture 3" descr="C:\Users\James\Desktop\msft\Berlin\build Assets\hashOverlaySD-FullResolve.png"/>
          <p:cNvPicPr>
            <a:picLocks noChangeAspect="1" noChangeArrowheads="1"/>
          </p:cNvPicPr>
          <p:nvPr/>
        </p:nvPicPr>
        <p:blipFill>
          <a:blip r:embed="rId19">
            <a:alphaModFix amt="10000"/>
            <a:extLst>
              <a:ext uri="{28A0092B-C50C-407E-A947-70E740481C1C}">
                <a14:useLocalDpi xmlns:a14="http://schemas.microsoft.com/office/drawing/2010/main" val="0"/>
              </a:ext>
            </a:extLst>
          </a:blip>
          <a:srcRect/>
          <a:stretch>
            <a:fillRect/>
          </a:stretch>
        </p:blipFill>
        <p:spPr bwMode="auto">
          <a:xfrm>
            <a:off x="0" y="1"/>
            <a:ext cx="9144000" cy="6858000"/>
          </a:xfrm>
          <a:prstGeom prst="rect">
            <a:avLst/>
          </a:prstGeom>
          <a:extLst>
            <a:ext uri="{909E8E84-426E-40dd-AFC4-6F175D3DCCD1}">
              <a14:hiddenFill xmlns="" xmlns:a14="http://schemas.microsoft.com/office/drawing/2010/main">
                <a:solidFill>
                  <a:srgbClr val="FFFFFF"/>
                </a:solidFill>
              </a14:hiddenFill>
            </a:ext>
          </a:extLst>
        </p:spPr>
      </p:pic>
      <p:sp>
        <p:nvSpPr>
          <p:cNvPr id="2" name="Title Placeholder 1"/>
          <p:cNvSpPr>
            <a:spLocks noGrp="1"/>
          </p:cNvSpPr>
          <p:nvPr>
            <p:ph type="title"/>
          </p:nvPr>
        </p:nvSpPr>
        <p:spPr>
          <a:xfrm>
            <a:off x="531639" y="753228"/>
            <a:ext cx="6896534"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3400" y="2336873"/>
            <a:ext cx="6887389"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67881" y="5936188"/>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94FA5BE-D949-344E-923F-5D5D5489FC4E}" type="datetimeFigureOut">
              <a:rPr lang="en-US" smtClean="0"/>
              <a:t>6/16/2021</a:t>
            </a:fld>
            <a:endParaRPr lang="en-US"/>
          </a:p>
        </p:txBody>
      </p:sp>
      <p:sp>
        <p:nvSpPr>
          <p:cNvPr id="5" name="Footer Placeholder 4"/>
          <p:cNvSpPr>
            <a:spLocks noGrp="1"/>
          </p:cNvSpPr>
          <p:nvPr>
            <p:ph type="ftr" sz="quarter" idx="3"/>
          </p:nvPr>
        </p:nvSpPr>
        <p:spPr>
          <a:xfrm>
            <a:off x="533400" y="5936189"/>
            <a:ext cx="4834673"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848600" y="753228"/>
            <a:ext cx="1157674"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09D73D1C-9227-EE41-A7B9-4F87BCA1EA86}" type="slidenum">
              <a:rPr lang="en-US" smtClean="0"/>
              <a:t>‹#›</a:t>
            </a:fld>
            <a:endParaRPr lang="en-US"/>
          </a:p>
        </p:txBody>
      </p:sp>
      <p:pic>
        <p:nvPicPr>
          <p:cNvPr id="7" name="Picture 6" descr="CALI Reads logo">
            <a:extLst>
              <a:ext uri="{FF2B5EF4-FFF2-40B4-BE49-F238E27FC236}">
                <a16:creationId xmlns:a16="http://schemas.microsoft.com/office/drawing/2014/main" id="{F13BE666-4F8D-429D-B92B-85F2AF18B0B1}"/>
              </a:ext>
            </a:extLst>
          </p:cNvPr>
          <p:cNvPicPr>
            <a:picLocks noChangeAspect="1"/>
          </p:cNvPicPr>
          <p:nvPr userDrawn="1"/>
        </p:nvPicPr>
        <p:blipFill>
          <a:blip r:embed="rId20"/>
          <a:stretch>
            <a:fillRect/>
          </a:stretch>
        </p:blipFill>
        <p:spPr>
          <a:xfrm>
            <a:off x="7628459" y="6301314"/>
            <a:ext cx="1377815" cy="225572"/>
          </a:xfrm>
          <a:prstGeom prst="rect">
            <a:avLst/>
          </a:prstGeom>
        </p:spPr>
      </p:pic>
    </p:spTree>
    <p:extLst>
      <p:ext uri="{BB962C8B-B14F-4D97-AF65-F5344CB8AC3E}">
        <p14:creationId xmlns:p14="http://schemas.microsoft.com/office/powerpoint/2010/main" val="399687549"/>
      </p:ext>
    </p:extLst>
  </p:cSld>
  <p:clrMap bg1="dk1" tx1="lt1" bg2="dk2" tx2="lt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 id="2147483906" r:id="rId12"/>
    <p:sldLayoutId id="2147483907" r:id="rId13"/>
    <p:sldLayoutId id="2147483908" r:id="rId14"/>
    <p:sldLayoutId id="2147483909" r:id="rId15"/>
    <p:sldLayoutId id="2147483910" r:id="rId16"/>
    <p:sldLayoutId id="2147483911"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Summarizing</a:t>
            </a:r>
          </a:p>
        </p:txBody>
      </p:sp>
    </p:spTree>
    <p:extLst>
      <p:ext uri="{BB962C8B-B14F-4D97-AF65-F5344CB8AC3E}">
        <p14:creationId xmlns:p14="http://schemas.microsoft.com/office/powerpoint/2010/main" val="15116904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Putting our summary into a sentence</a:t>
            </a:r>
          </a:p>
        </p:txBody>
      </p:sp>
      <p:sp>
        <p:nvSpPr>
          <p:cNvPr id="9" name="Content Placeholder 8"/>
          <p:cNvSpPr>
            <a:spLocks noGrp="1"/>
          </p:cNvSpPr>
          <p:nvPr>
            <p:ph idx="1"/>
          </p:nvPr>
        </p:nvSpPr>
        <p:spPr>
          <a:xfrm>
            <a:off x="3721510" y="2212746"/>
            <a:ext cx="4117150" cy="499983"/>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solidFill>
                  <a:schemeClr val="bg1"/>
                </a:solidFill>
              </a:rPr>
              <a:t>During the day, </a:t>
            </a:r>
          </a:p>
        </p:txBody>
      </p:sp>
      <p:sp>
        <p:nvSpPr>
          <p:cNvPr id="5" name="TextBox 4"/>
          <p:cNvSpPr txBox="1"/>
          <p:nvPr/>
        </p:nvSpPr>
        <p:spPr>
          <a:xfrm>
            <a:off x="37753" y="2331707"/>
            <a:ext cx="1279517" cy="4062651"/>
          </a:xfrm>
          <a:prstGeom prst="rect">
            <a:avLst/>
          </a:prstGeom>
          <a:noFill/>
        </p:spPr>
        <p:txBody>
          <a:bodyPr wrap="none" rtlCol="0">
            <a:spAutoFit/>
          </a:bodyPr>
          <a:lstStyle/>
          <a:p>
            <a:r>
              <a:rPr lang="en-US" sz="2400" dirty="0">
                <a:solidFill>
                  <a:schemeClr val="bg1"/>
                </a:solidFill>
              </a:rPr>
              <a:t>Who:</a:t>
            </a:r>
          </a:p>
          <a:p>
            <a:endParaRPr lang="en-US" sz="2400" dirty="0">
              <a:solidFill>
                <a:schemeClr val="bg1"/>
              </a:solidFill>
            </a:endParaRPr>
          </a:p>
          <a:p>
            <a:r>
              <a:rPr lang="en-US" sz="2400" dirty="0">
                <a:solidFill>
                  <a:schemeClr val="bg1"/>
                </a:solidFill>
              </a:rPr>
              <a:t>What:</a:t>
            </a:r>
          </a:p>
          <a:p>
            <a:r>
              <a:rPr lang="en-US" sz="2400" dirty="0">
                <a:solidFill>
                  <a:schemeClr val="bg1"/>
                </a:solidFill>
              </a:rPr>
              <a:t> </a:t>
            </a:r>
          </a:p>
          <a:p>
            <a:endParaRPr lang="en-US" sz="2400" dirty="0">
              <a:solidFill>
                <a:schemeClr val="bg1"/>
              </a:solidFill>
            </a:endParaRPr>
          </a:p>
          <a:p>
            <a:endParaRPr lang="en-US" sz="2400" dirty="0">
              <a:solidFill>
                <a:schemeClr val="bg1"/>
              </a:solidFill>
            </a:endParaRPr>
          </a:p>
          <a:p>
            <a:endParaRPr lang="en-US" sz="2400" dirty="0">
              <a:solidFill>
                <a:schemeClr val="bg1"/>
              </a:solidFill>
            </a:endParaRPr>
          </a:p>
          <a:p>
            <a:r>
              <a:rPr lang="en-US" sz="2400" dirty="0">
                <a:solidFill>
                  <a:schemeClr val="bg1"/>
                </a:solidFill>
              </a:rPr>
              <a:t>When: </a:t>
            </a:r>
          </a:p>
          <a:p>
            <a:endParaRPr lang="en-US" sz="2400" dirty="0">
              <a:solidFill>
                <a:schemeClr val="bg1"/>
              </a:solidFill>
            </a:endParaRPr>
          </a:p>
          <a:p>
            <a:r>
              <a:rPr lang="en-US" sz="2400" dirty="0">
                <a:solidFill>
                  <a:schemeClr val="bg1"/>
                </a:solidFill>
              </a:rPr>
              <a:t>Where: </a:t>
            </a:r>
            <a:endParaRPr lang="en-US" dirty="0">
              <a:solidFill>
                <a:schemeClr val="bg1"/>
              </a:solidFill>
            </a:endParaRPr>
          </a:p>
          <a:p>
            <a:endParaRPr lang="en-US" dirty="0">
              <a:solidFill>
                <a:schemeClr val="bg1"/>
              </a:solidFill>
            </a:endParaRPr>
          </a:p>
        </p:txBody>
      </p:sp>
      <p:sp>
        <p:nvSpPr>
          <p:cNvPr id="3" name="TextBox 2"/>
          <p:cNvSpPr txBox="1"/>
          <p:nvPr/>
        </p:nvSpPr>
        <p:spPr>
          <a:xfrm>
            <a:off x="911600" y="2331707"/>
            <a:ext cx="1959191" cy="646331"/>
          </a:xfrm>
          <a:prstGeom prst="rect">
            <a:avLst/>
          </a:prstGeom>
          <a:noFill/>
        </p:spPr>
        <p:txBody>
          <a:bodyPr wrap="none" rtlCol="0">
            <a:spAutoFit/>
          </a:bodyPr>
          <a:lstStyle/>
          <a:p>
            <a:r>
              <a:rPr lang="en-US" dirty="0">
                <a:solidFill>
                  <a:schemeClr val="bg1"/>
                </a:solidFill>
              </a:rPr>
              <a:t>Man, dog, and a </a:t>
            </a:r>
          </a:p>
          <a:p>
            <a:r>
              <a:rPr lang="en-US" dirty="0">
                <a:solidFill>
                  <a:schemeClr val="bg1"/>
                </a:solidFill>
              </a:rPr>
              <a:t>herd of sheep.</a:t>
            </a:r>
          </a:p>
        </p:txBody>
      </p:sp>
      <p:sp>
        <p:nvSpPr>
          <p:cNvPr id="6" name="TextBox 5"/>
          <p:cNvSpPr txBox="1"/>
          <p:nvPr/>
        </p:nvSpPr>
        <p:spPr>
          <a:xfrm>
            <a:off x="911600" y="3102882"/>
            <a:ext cx="1959191" cy="1754326"/>
          </a:xfrm>
          <a:prstGeom prst="rect">
            <a:avLst/>
          </a:prstGeom>
          <a:noFill/>
        </p:spPr>
        <p:txBody>
          <a:bodyPr wrap="square" rtlCol="0">
            <a:spAutoFit/>
          </a:bodyPr>
          <a:lstStyle/>
          <a:p>
            <a:r>
              <a:rPr lang="en-US" dirty="0">
                <a:solidFill>
                  <a:schemeClr val="bg1"/>
                </a:solidFill>
              </a:rPr>
              <a:t>The man is standing and the dog is lying down next to him, in front of a herd of sheep</a:t>
            </a:r>
          </a:p>
        </p:txBody>
      </p:sp>
      <p:sp>
        <p:nvSpPr>
          <p:cNvPr id="7" name="TextBox 6"/>
          <p:cNvSpPr txBox="1"/>
          <p:nvPr/>
        </p:nvSpPr>
        <p:spPr>
          <a:xfrm>
            <a:off x="1013017" y="4929318"/>
            <a:ext cx="1973617" cy="646331"/>
          </a:xfrm>
          <a:prstGeom prst="rect">
            <a:avLst/>
          </a:prstGeom>
          <a:noFill/>
        </p:spPr>
        <p:txBody>
          <a:bodyPr wrap="none" rtlCol="0">
            <a:spAutoFit/>
          </a:bodyPr>
          <a:lstStyle/>
          <a:p>
            <a:r>
              <a:rPr lang="en-US" dirty="0">
                <a:solidFill>
                  <a:schemeClr val="bg1"/>
                </a:solidFill>
              </a:rPr>
              <a:t>Daytime, present</a:t>
            </a:r>
          </a:p>
          <a:p>
            <a:r>
              <a:rPr lang="en-US" dirty="0">
                <a:solidFill>
                  <a:schemeClr val="bg1"/>
                </a:solidFill>
              </a:rPr>
              <a:t>day</a:t>
            </a:r>
          </a:p>
        </p:txBody>
      </p:sp>
      <p:sp>
        <p:nvSpPr>
          <p:cNvPr id="8" name="TextBox 7"/>
          <p:cNvSpPr txBox="1"/>
          <p:nvPr/>
        </p:nvSpPr>
        <p:spPr>
          <a:xfrm>
            <a:off x="1114435" y="5618048"/>
            <a:ext cx="1770782" cy="923330"/>
          </a:xfrm>
          <a:prstGeom prst="rect">
            <a:avLst/>
          </a:prstGeom>
          <a:noFill/>
        </p:spPr>
        <p:txBody>
          <a:bodyPr wrap="square" rtlCol="0">
            <a:spAutoFit/>
          </a:bodyPr>
          <a:lstStyle/>
          <a:p>
            <a:r>
              <a:rPr lang="en-US">
                <a:solidFill>
                  <a:schemeClr val="bg1"/>
                </a:solidFill>
              </a:rPr>
              <a:t>In the woods, in the middle of the road.</a:t>
            </a:r>
            <a:endParaRPr lang="en-US" dirty="0">
              <a:solidFill>
                <a:schemeClr val="bg1"/>
              </a:solidFill>
            </a:endParaRPr>
          </a:p>
        </p:txBody>
      </p:sp>
      <p:cxnSp>
        <p:nvCxnSpPr>
          <p:cNvPr id="11" name="Straight Connector 10" descr="crossing out &quot;daytime&quot; in &quot;daytime, present day&quot;"/>
          <p:cNvCxnSpPr/>
          <p:nvPr/>
        </p:nvCxnSpPr>
        <p:spPr>
          <a:xfrm>
            <a:off x="1013017" y="4901664"/>
            <a:ext cx="1189584" cy="515320"/>
          </a:xfrm>
          <a:prstGeom prst="line">
            <a:avLst/>
          </a:prstGeom>
        </p:spPr>
        <p:style>
          <a:lnRef idx="1">
            <a:schemeClr val="dk1"/>
          </a:lnRef>
          <a:fillRef idx="0">
            <a:schemeClr val="dk1"/>
          </a:fillRef>
          <a:effectRef idx="0">
            <a:schemeClr val="dk1"/>
          </a:effectRef>
          <a:fontRef idx="minor">
            <a:schemeClr val="tx1"/>
          </a:fontRef>
        </p:style>
      </p:cxnSp>
      <p:sp>
        <p:nvSpPr>
          <p:cNvPr id="13" name="Content Placeholder 8"/>
          <p:cNvSpPr txBox="1">
            <a:spLocks/>
          </p:cNvSpPr>
          <p:nvPr/>
        </p:nvSpPr>
        <p:spPr>
          <a:xfrm>
            <a:off x="3744638" y="2640663"/>
            <a:ext cx="2000864" cy="49998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lnSpc>
                <a:spcPct val="100000"/>
              </a:lnSpc>
              <a:spcBef>
                <a:spcPts val="0"/>
              </a:spcBef>
              <a:buFontTx/>
              <a:buNone/>
            </a:pPr>
            <a:r>
              <a:rPr lang="en-US" dirty="0">
                <a:solidFill>
                  <a:schemeClr val="bg1"/>
                </a:solidFill>
              </a:rPr>
              <a:t>in the woods, </a:t>
            </a:r>
          </a:p>
        </p:txBody>
      </p:sp>
      <p:cxnSp>
        <p:nvCxnSpPr>
          <p:cNvPr id="14" name="Straight Connector 13" descr="crosses out &quot;in the woods&quot; from &quot;in the woods, in the middle of the road&quot;"/>
          <p:cNvCxnSpPr/>
          <p:nvPr/>
        </p:nvCxnSpPr>
        <p:spPr>
          <a:xfrm>
            <a:off x="1108569" y="5781567"/>
            <a:ext cx="1380935" cy="44771"/>
          </a:xfrm>
          <a:prstGeom prst="line">
            <a:avLst/>
          </a:prstGeom>
        </p:spPr>
        <p:style>
          <a:lnRef idx="1">
            <a:schemeClr val="dk1"/>
          </a:lnRef>
          <a:fillRef idx="0">
            <a:schemeClr val="dk1"/>
          </a:fillRef>
          <a:effectRef idx="0">
            <a:schemeClr val="dk1"/>
          </a:effectRef>
          <a:fontRef idx="minor">
            <a:schemeClr val="tx1"/>
          </a:fontRef>
        </p:style>
      </p:cxnSp>
      <p:sp>
        <p:nvSpPr>
          <p:cNvPr id="16" name="Content Placeholder 8"/>
          <p:cNvSpPr txBox="1">
            <a:spLocks/>
          </p:cNvSpPr>
          <p:nvPr/>
        </p:nvSpPr>
        <p:spPr>
          <a:xfrm>
            <a:off x="3744638" y="2978038"/>
            <a:ext cx="2508678" cy="26400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dirty="0">
                <a:solidFill>
                  <a:schemeClr val="bg1"/>
                </a:solidFill>
              </a:rPr>
              <a:t>a man is standing with a dog in the middle of the road in front of a herd of sheep.  </a:t>
            </a:r>
          </a:p>
        </p:txBody>
      </p:sp>
    </p:spTree>
    <p:extLst>
      <p:ext uri="{BB962C8B-B14F-4D97-AF65-F5344CB8AC3E}">
        <p14:creationId xmlns:p14="http://schemas.microsoft.com/office/powerpoint/2010/main" val="1557504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3" grpId="0" build="p"/>
      <p:bldP spid="1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this what you pictured?</a:t>
            </a:r>
          </a:p>
        </p:txBody>
      </p:sp>
      <p:pic>
        <p:nvPicPr>
          <p:cNvPr id="4" name="Content Placeholder 3" descr="Man with a dog standing in front of many sheep."/>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531639" y="2133101"/>
            <a:ext cx="6888163" cy="3450969"/>
          </a:xfrm>
          <a:prstGeom prst="rect">
            <a:avLst/>
          </a:prstGeom>
        </p:spPr>
      </p:pic>
      <p:sp>
        <p:nvSpPr>
          <p:cNvPr id="5" name="TextBox 4"/>
          <p:cNvSpPr txBox="1"/>
          <p:nvPr/>
        </p:nvSpPr>
        <p:spPr>
          <a:xfrm>
            <a:off x="416788" y="5584070"/>
            <a:ext cx="7383334" cy="1754326"/>
          </a:xfrm>
          <a:prstGeom prst="rect">
            <a:avLst/>
          </a:prstGeom>
          <a:noFill/>
        </p:spPr>
        <p:txBody>
          <a:bodyPr wrap="square" rtlCol="0">
            <a:spAutoFit/>
          </a:bodyPr>
          <a:lstStyle/>
          <a:p>
            <a:r>
              <a:rPr lang="en-US" sz="2400" dirty="0">
                <a:solidFill>
                  <a:schemeClr val="bg1"/>
                </a:solidFill>
              </a:rPr>
              <a:t>During the day, in the woods, a man is standing with a dog in the middle of the road in front of a herd of sheep.  </a:t>
            </a:r>
          </a:p>
          <a:p>
            <a:r>
              <a:rPr lang="en-US" dirty="0">
                <a:solidFill>
                  <a:schemeClr val="bg1"/>
                </a:solidFill>
              </a:rPr>
              <a:t>  </a:t>
            </a:r>
          </a:p>
          <a:p>
            <a:endParaRPr lang="en-US" dirty="0">
              <a:solidFill>
                <a:schemeClr val="bg1"/>
              </a:solidFill>
            </a:endParaRPr>
          </a:p>
        </p:txBody>
      </p:sp>
    </p:spTree>
    <p:extLst>
      <p:ext uri="{BB962C8B-B14F-4D97-AF65-F5344CB8AC3E}">
        <p14:creationId xmlns:p14="http://schemas.microsoft.com/office/powerpoint/2010/main" val="19911051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Warm-Ups</a:t>
            </a:r>
          </a:p>
        </p:txBody>
      </p:sp>
      <p:sp>
        <p:nvSpPr>
          <p:cNvPr id="3" name="Content Placeholder 2"/>
          <p:cNvSpPr>
            <a:spLocks noGrp="1"/>
          </p:cNvSpPr>
          <p:nvPr>
            <p:ph idx="1"/>
          </p:nvPr>
        </p:nvSpPr>
        <p:spPr>
          <a:xfrm>
            <a:off x="445247" y="2385522"/>
            <a:ext cx="8229600" cy="4879254"/>
          </a:xfrm>
        </p:spPr>
        <p:txBody>
          <a:bodyPr>
            <a:normAutofit/>
          </a:bodyPr>
          <a:lstStyle/>
          <a:p>
            <a:pPr marL="0" indent="0">
              <a:buNone/>
            </a:pPr>
            <a:r>
              <a:rPr lang="en-US" dirty="0">
                <a:solidFill>
                  <a:schemeClr val="bg1"/>
                </a:solidFill>
              </a:rPr>
              <a:t>From now on, when you see the word summarize, or know that you will be doing a summary, the first thing I want you to do is write down: who, what, when, where.  </a:t>
            </a:r>
          </a:p>
          <a:p>
            <a:pPr marL="0" indent="0">
              <a:buNone/>
            </a:pPr>
            <a:endParaRPr lang="en-US" dirty="0">
              <a:solidFill>
                <a:schemeClr val="bg1"/>
              </a:solidFill>
            </a:endParaRPr>
          </a:p>
          <a:p>
            <a:pPr marL="0" indent="0">
              <a:buNone/>
            </a:pPr>
            <a:r>
              <a:rPr lang="en-US" dirty="0">
                <a:solidFill>
                  <a:schemeClr val="bg1"/>
                </a:solidFill>
              </a:rPr>
              <a:t>Let’s practice with a picture! </a:t>
            </a:r>
          </a:p>
          <a:p>
            <a:pPr marL="0" indent="0">
              <a:buNone/>
            </a:pPr>
            <a:endParaRPr lang="en-US" dirty="0">
              <a:solidFill>
                <a:schemeClr val="bg1"/>
              </a:solidFill>
            </a:endParaRPr>
          </a:p>
          <a:p>
            <a:pPr marL="0" indent="0">
              <a:buNone/>
            </a:pPr>
            <a:endParaRPr lang="en-US" dirty="0">
              <a:solidFill>
                <a:schemeClr val="bg1"/>
              </a:solidFill>
            </a:endParaRPr>
          </a:p>
          <a:p>
            <a:pPr marL="0" indent="0">
              <a:buNone/>
            </a:pPr>
            <a:r>
              <a:rPr lang="en-US" dirty="0">
                <a:solidFill>
                  <a:schemeClr val="bg1"/>
                </a:solidFill>
              </a:rPr>
              <a:t>Please Note:  You can fill out the information in any order, but it is often easiest to save the “what” for last. </a:t>
            </a:r>
          </a:p>
        </p:txBody>
      </p:sp>
    </p:spTree>
    <p:extLst>
      <p:ext uri="{BB962C8B-B14F-4D97-AF65-F5344CB8AC3E}">
        <p14:creationId xmlns:p14="http://schemas.microsoft.com/office/powerpoint/2010/main" val="1445382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Example</a:t>
            </a:r>
            <a:br>
              <a:rPr lang="en-US" dirty="0"/>
            </a:br>
            <a:endParaRPr lang="en-US" dirty="0"/>
          </a:p>
        </p:txBody>
      </p:sp>
      <p:sp>
        <p:nvSpPr>
          <p:cNvPr id="3" name="Content Placeholder 2"/>
          <p:cNvSpPr>
            <a:spLocks noGrp="1"/>
          </p:cNvSpPr>
          <p:nvPr>
            <p:ph idx="1"/>
          </p:nvPr>
        </p:nvSpPr>
        <p:spPr/>
        <p:txBody>
          <a:bodyPr/>
          <a:lstStyle/>
          <a:p>
            <a:endParaRPr lang="en-US" dirty="0"/>
          </a:p>
        </p:txBody>
      </p:sp>
      <p:pic>
        <p:nvPicPr>
          <p:cNvPr id="8" name="Picture 7" descr="Who: Many children&#10;What: Letting balloons go with paper attached to the string&#10;Where: In a city&#10;When: Daytime, present day &#10;"/>
          <p:cNvPicPr>
            <a:picLocks noChangeAspect="1"/>
          </p:cNvPicPr>
          <p:nvPr/>
        </p:nvPicPr>
        <p:blipFill>
          <a:blip r:embed="rId3"/>
          <a:stretch>
            <a:fillRect/>
          </a:stretch>
        </p:blipFill>
        <p:spPr>
          <a:xfrm>
            <a:off x="531639" y="1608315"/>
            <a:ext cx="7868093" cy="5027711"/>
          </a:xfrm>
          <a:prstGeom prst="rect">
            <a:avLst/>
          </a:prstGeom>
        </p:spPr>
      </p:pic>
    </p:spTree>
    <p:extLst>
      <p:ext uri="{BB962C8B-B14F-4D97-AF65-F5344CB8AC3E}">
        <p14:creationId xmlns:p14="http://schemas.microsoft.com/office/powerpoint/2010/main" val="916362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Warm-up #1</a:t>
            </a:r>
            <a:br>
              <a:rPr lang="en-US" dirty="0"/>
            </a:br>
            <a:endParaRPr lang="en-US" dirty="0"/>
          </a:p>
        </p:txBody>
      </p:sp>
      <p:pic>
        <p:nvPicPr>
          <p:cNvPr id="4" name="Content Placeholder 3" descr="Who: Many people, a type of sheep &#10;What: taking pictures, watching the sheep walk &#10;Where: In an auditorium, on a catwalk &#10;When: Daytime, present day &#10;"/>
          <p:cNvPicPr>
            <a:picLocks noGrp="1" noChangeAspect="1"/>
          </p:cNvPicPr>
          <p:nvPr>
            <p:ph idx="1"/>
          </p:nvPr>
        </p:nvPicPr>
        <p:blipFill>
          <a:blip r:embed="rId3"/>
          <a:stretch>
            <a:fillRect/>
          </a:stretch>
        </p:blipFill>
        <p:spPr>
          <a:xfrm>
            <a:off x="1277675" y="2336800"/>
            <a:ext cx="5399612" cy="3598863"/>
          </a:xfrm>
        </p:spPr>
      </p:pic>
    </p:spTree>
    <p:extLst>
      <p:ext uri="{BB962C8B-B14F-4D97-AF65-F5344CB8AC3E}">
        <p14:creationId xmlns:p14="http://schemas.microsoft.com/office/powerpoint/2010/main" val="561775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Warm-up #2</a:t>
            </a:r>
            <a:br>
              <a:rPr lang="en-US" dirty="0"/>
            </a:br>
            <a:endParaRPr lang="en-US" dirty="0"/>
          </a:p>
        </p:txBody>
      </p:sp>
      <p:pic>
        <p:nvPicPr>
          <p:cNvPr id="4" name="Content Placeholder 3" descr="Who: Men in uniform&#10;What: watching a tank run over metal containers &#10;Where: outside &#10;When: Daytime, in the past &#10;"/>
          <p:cNvPicPr>
            <a:picLocks noGrp="1" noChangeAspect="1"/>
          </p:cNvPicPr>
          <p:nvPr>
            <p:ph idx="1"/>
          </p:nvPr>
        </p:nvPicPr>
        <p:blipFill>
          <a:blip r:embed="rId3"/>
          <a:stretch>
            <a:fillRect/>
          </a:stretch>
        </p:blipFill>
        <p:spPr>
          <a:xfrm>
            <a:off x="1497511" y="2336800"/>
            <a:ext cx="4959940" cy="3598863"/>
          </a:xfrm>
        </p:spPr>
      </p:pic>
    </p:spTree>
    <p:extLst>
      <p:ext uri="{BB962C8B-B14F-4D97-AF65-F5344CB8AC3E}">
        <p14:creationId xmlns:p14="http://schemas.microsoft.com/office/powerpoint/2010/main" val="2101337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Warm-up #3</a:t>
            </a:r>
            <a:br>
              <a:rPr lang="en-US" dirty="0"/>
            </a:br>
            <a:endParaRPr lang="en-US" dirty="0"/>
          </a:p>
        </p:txBody>
      </p:sp>
      <p:pic>
        <p:nvPicPr>
          <p:cNvPr id="5" name="Content Placeholder 4" descr="Who: Women in uniform, one in business attire&#10;What: Two women hugging others watching one with camera in hand&#10;Where: in a prison, or somewhere behind bars&#10;When: Daytime, in the present&#10;"/>
          <p:cNvPicPr>
            <a:picLocks noGrp="1" noChangeAspect="1"/>
          </p:cNvPicPr>
          <p:nvPr>
            <p:ph idx="1"/>
          </p:nvPr>
        </p:nvPicPr>
        <p:blipFill>
          <a:blip r:embed="rId3"/>
          <a:stretch>
            <a:fillRect/>
          </a:stretch>
        </p:blipFill>
        <p:spPr>
          <a:xfrm>
            <a:off x="1261759" y="2336800"/>
            <a:ext cx="5431445" cy="3598863"/>
          </a:xfrm>
        </p:spPr>
      </p:pic>
    </p:spTree>
    <p:extLst>
      <p:ext uri="{BB962C8B-B14F-4D97-AF65-F5344CB8AC3E}">
        <p14:creationId xmlns:p14="http://schemas.microsoft.com/office/powerpoint/2010/main" val="1922316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Warm-up #4</a:t>
            </a:r>
            <a:br>
              <a:rPr lang="en-US" dirty="0"/>
            </a:br>
            <a:endParaRPr lang="en-US" dirty="0"/>
          </a:p>
        </p:txBody>
      </p:sp>
      <p:pic>
        <p:nvPicPr>
          <p:cNvPr id="4" name="Content Placeholder 3" descr="Who: beach goers in bathing suits, men in uniform &#10;What: taking a picture of something inside of an area surrounded by yellow caution tape; putting plastic down&#10;Where: at the beach&#10;When: Daytime, present day&#10;"/>
          <p:cNvPicPr>
            <a:picLocks noGrp="1" noChangeAspect="1"/>
          </p:cNvPicPr>
          <p:nvPr>
            <p:ph idx="1"/>
          </p:nvPr>
        </p:nvPicPr>
        <p:blipFill>
          <a:blip r:embed="rId3"/>
          <a:stretch>
            <a:fillRect/>
          </a:stretch>
        </p:blipFill>
        <p:spPr>
          <a:xfrm>
            <a:off x="405929" y="1707531"/>
            <a:ext cx="7147954" cy="4788572"/>
          </a:xfrm>
        </p:spPr>
      </p:pic>
    </p:spTree>
    <p:extLst>
      <p:ext uri="{BB962C8B-B14F-4D97-AF65-F5344CB8AC3E}">
        <p14:creationId xmlns:p14="http://schemas.microsoft.com/office/powerpoint/2010/main" val="742411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7" name="Picture 5" descr="State of California: Department of Education">
            <a:extLst>
              <a:ext uri="{FF2B5EF4-FFF2-40B4-BE49-F238E27FC236}">
                <a16:creationId xmlns:a16="http://schemas.microsoft.com/office/drawing/2014/main" id="{C39DEAB9-39B0-7242-967C-B468ED18FF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1723" y="1227520"/>
            <a:ext cx="1451372" cy="1531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5778" name="Picture 9" descr="Napa County Office of Education">
            <a:extLst>
              <a:ext uri="{FF2B5EF4-FFF2-40B4-BE49-F238E27FC236}">
                <a16:creationId xmlns:a16="http://schemas.microsoft.com/office/drawing/2014/main" id="{3F197C16-5FC1-F947-A78B-CC44A8D34C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9089" y="3139664"/>
            <a:ext cx="1818085" cy="1574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5779" name="Picture 11" descr="CALI Reads: California Adolescent Literacy Initiative">
            <a:extLst>
              <a:ext uri="{FF2B5EF4-FFF2-40B4-BE49-F238E27FC236}">
                <a16:creationId xmlns:a16="http://schemas.microsoft.com/office/drawing/2014/main" id="{0E8D410E-C5F3-E94E-9EC3-E71494919F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35892" y="3249201"/>
            <a:ext cx="1828800"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5780" name="Picture 13" descr="IDEAs that Work: U.S. Office of Special Education Programs">
            <a:extLst>
              <a:ext uri="{FF2B5EF4-FFF2-40B4-BE49-F238E27FC236}">
                <a16:creationId xmlns:a16="http://schemas.microsoft.com/office/drawing/2014/main" id="{6A8E1EA1-113A-F246-840C-4144648AB54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15651" y="1237045"/>
            <a:ext cx="1816894" cy="152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A99C2EF0-EAEC-4475-AEB6-49F6FCDE9225}"/>
              </a:ext>
            </a:extLst>
          </p:cNvPr>
          <p:cNvSpPr>
            <a:spLocks noGrp="1"/>
          </p:cNvSpPr>
          <p:nvPr>
            <p:ph type="ctrTitle"/>
          </p:nvPr>
        </p:nvSpPr>
        <p:spPr>
          <a:xfrm>
            <a:off x="1273825" y="4946925"/>
            <a:ext cx="6858000" cy="6740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l">
              <a:buFont typeface="Wingdings 3" pitchFamily="2" charset="2"/>
            </a:pPr>
            <a:r>
              <a:rPr lang="en-US" sz="1050" dirty="0">
                <a:latin typeface="Arial" panose="020B0604020202020204" pitchFamily="34" charset="0"/>
                <a:ea typeface="+mn-ea"/>
                <a:cs typeface="Arial" panose="020B0604020202020204" pitchFamily="34" charset="0"/>
              </a:rPr>
              <a:t>The contents of this presentation were developed under a State Personnel Development Grant (</a:t>
            </a:r>
            <a:r>
              <a:rPr lang="en-US" sz="1050" dirty="0" err="1">
                <a:latin typeface="Arial" panose="020B0604020202020204" pitchFamily="34" charset="0"/>
                <a:ea typeface="+mn-ea"/>
                <a:cs typeface="Arial" panose="020B0604020202020204" pitchFamily="34" charset="0"/>
              </a:rPr>
              <a:t>SPDG</a:t>
            </a:r>
            <a:r>
              <a:rPr lang="en-US" sz="1050" dirty="0">
                <a:latin typeface="Arial" panose="020B0604020202020204" pitchFamily="34" charset="0"/>
                <a:ea typeface="+mn-ea"/>
                <a:cs typeface="Arial" panose="020B0604020202020204" pitchFamily="34" charset="0"/>
              </a:rPr>
              <a:t>) from the US Department of Education (CALI/Award #H323A170011), Project Officer, Latisha.Putney@ed.gov. However, the contents of this presentation do not necessarily represent the policy of the US Department of Education and no assumption of endorsement by the Federal government should be made.</a:t>
            </a:r>
          </a:p>
        </p:txBody>
      </p:sp>
    </p:spTree>
    <p:extLst>
      <p:ext uri="{BB962C8B-B14F-4D97-AF65-F5344CB8AC3E}">
        <p14:creationId xmlns:p14="http://schemas.microsoft.com/office/powerpoint/2010/main" val="1495760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248596" y="679768"/>
            <a:ext cx="5667153" cy="1143000"/>
          </a:xfrm>
        </p:spPr>
        <p:txBody>
          <a:bodyPr>
            <a:normAutofit fontScale="90000"/>
          </a:bodyPr>
          <a:lstStyle/>
          <a:p>
            <a:pPr algn="ctr"/>
            <a:r>
              <a:rPr lang="en-US" dirty="0"/>
              <a:t>summary</a:t>
            </a:r>
            <a:br>
              <a:rPr lang="en-US" dirty="0"/>
            </a:br>
            <a:r>
              <a:rPr lang="en-US" dirty="0"/>
              <a:t>to summarize </a:t>
            </a:r>
            <a:br>
              <a:rPr lang="en-US" dirty="0"/>
            </a:br>
            <a:r>
              <a:rPr lang="en-US" dirty="0"/>
              <a:t>summarizing</a:t>
            </a:r>
          </a:p>
        </p:txBody>
      </p:sp>
      <p:sp>
        <p:nvSpPr>
          <p:cNvPr id="3" name="Content Placeholder 2"/>
          <p:cNvSpPr>
            <a:spLocks noGrp="1"/>
          </p:cNvSpPr>
          <p:nvPr>
            <p:ph idx="1"/>
          </p:nvPr>
        </p:nvSpPr>
        <p:spPr>
          <a:xfrm>
            <a:off x="0" y="2332037"/>
            <a:ext cx="8229600" cy="4525963"/>
          </a:xfrm>
        </p:spPr>
        <p:txBody>
          <a:bodyPr numCol="1"/>
          <a:lstStyle/>
          <a:p>
            <a:pPr marL="0" indent="0" algn="ctr">
              <a:lnSpc>
                <a:spcPct val="150000"/>
              </a:lnSpc>
              <a:buNone/>
            </a:pPr>
            <a:r>
              <a:rPr lang="en-US" b="1" dirty="0">
                <a:solidFill>
                  <a:schemeClr val="bg1"/>
                </a:solidFill>
              </a:rPr>
              <a:t>brief summary </a:t>
            </a:r>
          </a:p>
          <a:p>
            <a:pPr marL="0" indent="0" algn="ctr">
              <a:lnSpc>
                <a:spcPct val="150000"/>
              </a:lnSpc>
              <a:buNone/>
            </a:pPr>
            <a:r>
              <a:rPr lang="en-US" b="1" dirty="0">
                <a:solidFill>
                  <a:schemeClr val="bg1"/>
                </a:solidFill>
              </a:rPr>
              <a:t>quick summary </a:t>
            </a:r>
          </a:p>
          <a:p>
            <a:pPr marL="0" indent="0" algn="ctr">
              <a:lnSpc>
                <a:spcPct val="150000"/>
              </a:lnSpc>
              <a:buNone/>
            </a:pPr>
            <a:r>
              <a:rPr lang="en-US" b="1" dirty="0">
                <a:solidFill>
                  <a:schemeClr val="bg1"/>
                </a:solidFill>
              </a:rPr>
              <a:t>provide a summary</a:t>
            </a:r>
          </a:p>
          <a:p>
            <a:pPr marL="0" indent="0" algn="ctr">
              <a:lnSpc>
                <a:spcPct val="150000"/>
              </a:lnSpc>
              <a:buNone/>
            </a:pPr>
            <a:r>
              <a:rPr lang="en-US" b="1" dirty="0">
                <a:solidFill>
                  <a:schemeClr val="bg1"/>
                </a:solidFill>
              </a:rPr>
              <a:t>to summarize the information</a:t>
            </a:r>
          </a:p>
          <a:p>
            <a:pPr marL="0" indent="0" algn="ctr">
              <a:lnSpc>
                <a:spcPct val="150000"/>
              </a:lnSpc>
              <a:buNone/>
            </a:pPr>
            <a:r>
              <a:rPr lang="en-US" b="1" dirty="0">
                <a:solidFill>
                  <a:schemeClr val="bg1"/>
                </a:solidFill>
              </a:rPr>
              <a:t>summarize the article</a:t>
            </a:r>
          </a:p>
          <a:p>
            <a:pPr marL="0" indent="0" algn="ctr">
              <a:lnSpc>
                <a:spcPct val="150000"/>
              </a:lnSpc>
              <a:buNone/>
            </a:pPr>
            <a:r>
              <a:rPr lang="en-US" b="1" dirty="0">
                <a:solidFill>
                  <a:schemeClr val="bg1"/>
                </a:solidFill>
              </a:rPr>
              <a:t>briefly summarize</a:t>
            </a:r>
          </a:p>
        </p:txBody>
      </p:sp>
    </p:spTree>
    <p:extLst>
      <p:ext uri="{BB962C8B-B14F-4D97-AF65-F5344CB8AC3E}">
        <p14:creationId xmlns:p14="http://schemas.microsoft.com/office/powerpoint/2010/main" val="448099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Rate your Knowledge</a:t>
            </a:r>
          </a:p>
        </p:txBody>
      </p:sp>
      <p:sp>
        <p:nvSpPr>
          <p:cNvPr id="3" name="Content Placeholder 2"/>
          <p:cNvSpPr>
            <a:spLocks noGrp="1"/>
          </p:cNvSpPr>
          <p:nvPr>
            <p:ph idx="1"/>
          </p:nvPr>
        </p:nvSpPr>
        <p:spPr/>
        <p:txBody>
          <a:bodyPr/>
          <a:lstStyle/>
          <a:p>
            <a:pPr marL="0" indent="0">
              <a:buNone/>
            </a:pPr>
            <a:r>
              <a:rPr lang="en-US" dirty="0">
                <a:solidFill>
                  <a:schemeClr val="bg1"/>
                </a:solidFill>
              </a:rPr>
              <a:t>1. I don’t know it.</a:t>
            </a:r>
          </a:p>
          <a:p>
            <a:pPr marL="0" indent="0">
              <a:buNone/>
            </a:pPr>
            <a:endParaRPr lang="en-US" dirty="0">
              <a:solidFill>
                <a:schemeClr val="bg1"/>
              </a:solidFill>
            </a:endParaRPr>
          </a:p>
          <a:p>
            <a:pPr marL="0" indent="0">
              <a:buNone/>
            </a:pPr>
            <a:r>
              <a:rPr lang="en-US" dirty="0">
                <a:solidFill>
                  <a:schemeClr val="bg1"/>
                </a:solidFill>
              </a:rPr>
              <a:t>2. I’ve heard it, but I don’t know the meaning.</a:t>
            </a:r>
          </a:p>
          <a:p>
            <a:pPr marL="0" indent="0">
              <a:buNone/>
            </a:pPr>
            <a:endParaRPr lang="en-US" dirty="0">
              <a:solidFill>
                <a:schemeClr val="bg1"/>
              </a:solidFill>
            </a:endParaRPr>
          </a:p>
          <a:p>
            <a:pPr marL="0" indent="0">
              <a:buNone/>
            </a:pPr>
            <a:r>
              <a:rPr lang="en-US" dirty="0">
                <a:solidFill>
                  <a:schemeClr val="bg1"/>
                </a:solidFill>
              </a:rPr>
              <a:t>3. I can use it in a sentence.</a:t>
            </a:r>
          </a:p>
          <a:p>
            <a:pPr marL="0" indent="0">
              <a:buNone/>
            </a:pPr>
            <a:endParaRPr lang="en-US" dirty="0">
              <a:solidFill>
                <a:schemeClr val="bg1"/>
              </a:solidFill>
            </a:endParaRPr>
          </a:p>
          <a:p>
            <a:pPr marL="0" indent="0">
              <a:buNone/>
            </a:pPr>
            <a:r>
              <a:rPr lang="en-US" dirty="0">
                <a:solidFill>
                  <a:schemeClr val="bg1"/>
                </a:solidFill>
              </a:rPr>
              <a:t>4.  I can teach it to the class.   </a:t>
            </a:r>
          </a:p>
          <a:p>
            <a:pPr marL="0" indent="0">
              <a:buNone/>
            </a:pPr>
            <a:endParaRPr lang="en-US" dirty="0"/>
          </a:p>
        </p:txBody>
      </p:sp>
    </p:spTree>
    <p:extLst>
      <p:ext uri="{BB962C8B-B14F-4D97-AF65-F5344CB8AC3E}">
        <p14:creationId xmlns:p14="http://schemas.microsoft.com/office/powerpoint/2010/main" val="645590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Definition of a Summary</a:t>
            </a:r>
            <a:endParaRPr lang="en-US" sz="3200" b="1" dirty="0"/>
          </a:p>
        </p:txBody>
      </p:sp>
      <p:sp>
        <p:nvSpPr>
          <p:cNvPr id="4" name="TextBox 3"/>
          <p:cNvSpPr txBox="1"/>
          <p:nvPr/>
        </p:nvSpPr>
        <p:spPr>
          <a:xfrm>
            <a:off x="270796" y="1882062"/>
            <a:ext cx="8370916" cy="3314562"/>
          </a:xfrm>
          <a:prstGeom prst="rect">
            <a:avLst/>
          </a:prstGeom>
          <a:noFill/>
        </p:spPr>
        <p:txBody>
          <a:bodyPr wrap="square" rtlCol="0">
            <a:spAutoFit/>
          </a:bodyPr>
          <a:lstStyle/>
          <a:p>
            <a:pPr>
              <a:lnSpc>
                <a:spcPct val="150000"/>
              </a:lnSpc>
            </a:pPr>
            <a:r>
              <a:rPr lang="en-US" sz="3600" dirty="0">
                <a:solidFill>
                  <a:schemeClr val="bg1"/>
                </a:solidFill>
              </a:rPr>
              <a:t>To give the main points, or ideas, without the details; to give a short account—the who, what, when, where (sometimes why). </a:t>
            </a:r>
          </a:p>
        </p:txBody>
      </p:sp>
      <p:pic>
        <p:nvPicPr>
          <p:cNvPr id="5" name="Picture 4">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582843" y="4409767"/>
            <a:ext cx="2398081" cy="2398081"/>
          </a:xfrm>
          <a:prstGeom prst="rect">
            <a:avLst/>
          </a:prstGeom>
        </p:spPr>
      </p:pic>
    </p:spTree>
    <p:extLst>
      <p:ext uri="{BB962C8B-B14F-4D97-AF65-F5344CB8AC3E}">
        <p14:creationId xmlns:p14="http://schemas.microsoft.com/office/powerpoint/2010/main" val="53858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2232" y="679768"/>
            <a:ext cx="7535740" cy="1143000"/>
          </a:xfrm>
        </p:spPr>
        <p:txBody>
          <a:bodyPr>
            <a:normAutofit/>
          </a:bodyPr>
          <a:lstStyle/>
          <a:p>
            <a:r>
              <a:rPr lang="en-US" sz="3200" dirty="0"/>
              <a:t>Example: What did you do last night? </a:t>
            </a:r>
          </a:p>
        </p:txBody>
      </p:sp>
      <p:sp>
        <p:nvSpPr>
          <p:cNvPr id="3" name="Content Placeholder 2"/>
          <p:cNvSpPr>
            <a:spLocks noGrp="1"/>
          </p:cNvSpPr>
          <p:nvPr>
            <p:ph idx="1"/>
          </p:nvPr>
        </p:nvSpPr>
        <p:spPr>
          <a:xfrm>
            <a:off x="308344" y="2332037"/>
            <a:ext cx="8229600" cy="4525963"/>
          </a:xfrm>
        </p:spPr>
        <p:txBody>
          <a:bodyPr numCol="1">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bg1"/>
                </a:solidFill>
              </a:rPr>
              <a:t>Who: my mom, my dad, and I  </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bg1"/>
                </a:solidFill>
              </a:rPr>
              <a:t>What: went to dinner</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bg1"/>
                </a:solidFill>
              </a:rPr>
              <a:t>Where: Carl's Jr. </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bg1"/>
                </a:solidFill>
              </a:rPr>
              <a:t>When:  8:00 p.m. </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a:solidFill>
                <a:schemeClr val="bg1"/>
              </a:solidFill>
            </a:endParaRP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bg1"/>
                </a:solidFill>
              </a:rPr>
              <a:t>At 8:00 p.m., I went to dinner with my mom and dad at Carl’s Jr. </a:t>
            </a:r>
          </a:p>
        </p:txBody>
      </p:sp>
    </p:spTree>
    <p:extLst>
      <p:ext uri="{BB962C8B-B14F-4D97-AF65-F5344CB8AC3E}">
        <p14:creationId xmlns:p14="http://schemas.microsoft.com/office/powerpoint/2010/main" val="303376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 y="742053"/>
            <a:ext cx="7462684" cy="1143000"/>
          </a:xfrm>
        </p:spPr>
        <p:txBody>
          <a:bodyPr>
            <a:normAutofit/>
          </a:bodyPr>
          <a:lstStyle/>
          <a:p>
            <a:r>
              <a:rPr lang="en-US" sz="3200" dirty="0"/>
              <a:t>Non-example: What did you do last night? </a:t>
            </a:r>
          </a:p>
        </p:txBody>
      </p:sp>
      <p:sp>
        <p:nvSpPr>
          <p:cNvPr id="3" name="Content Placeholder 2"/>
          <p:cNvSpPr>
            <a:spLocks noGrp="1"/>
          </p:cNvSpPr>
          <p:nvPr>
            <p:ph idx="1"/>
          </p:nvPr>
        </p:nvSpPr>
        <p:spPr>
          <a:xfrm>
            <a:off x="223283" y="2113482"/>
            <a:ext cx="8229600" cy="4525963"/>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200" dirty="0">
                <a:solidFill>
                  <a:schemeClr val="bg1"/>
                </a:solidFill>
              </a:rPr>
              <a:t>I got home from school, and I felt hungry, but my mom told me not to eat because we were going to go out to dinner a little later when my dad got home.  He works for UPS delivering, so sometimes we don’t know when he’ll be home.  He got home at 7:45, so we were able to make it Carl Jr.’s by 8:00. I had a hamburger and some fries. They were delicious. </a:t>
            </a:r>
          </a:p>
        </p:txBody>
      </p:sp>
    </p:spTree>
    <p:extLst>
      <p:ext uri="{BB962C8B-B14F-4D97-AF65-F5344CB8AC3E}">
        <p14:creationId xmlns:p14="http://schemas.microsoft.com/office/powerpoint/2010/main" val="2076473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Visualize the Image</a:t>
            </a:r>
          </a:p>
        </p:txBody>
      </p:sp>
      <p:sp>
        <p:nvSpPr>
          <p:cNvPr id="3" name="Content Placeholder 2"/>
          <p:cNvSpPr>
            <a:spLocks noGrp="1"/>
          </p:cNvSpPr>
          <p:nvPr>
            <p:ph idx="1"/>
          </p:nvPr>
        </p:nvSpPr>
        <p:spPr>
          <a:xfrm>
            <a:off x="228601" y="2129054"/>
            <a:ext cx="8125690" cy="4521127"/>
          </a:xfrm>
        </p:spPr>
        <p:txBody>
          <a:bodyPr/>
          <a:lstStyle/>
          <a:p>
            <a:pPr marL="0" indent="0">
              <a:buNone/>
            </a:pPr>
            <a:r>
              <a:rPr lang="en-US" b="1" dirty="0">
                <a:solidFill>
                  <a:schemeClr val="bg1"/>
                </a:solidFill>
              </a:rPr>
              <a:t>Who:</a:t>
            </a:r>
            <a:r>
              <a:rPr lang="en-US" dirty="0">
                <a:solidFill>
                  <a:schemeClr val="bg1"/>
                </a:solidFill>
              </a:rPr>
              <a:t> A dog </a:t>
            </a:r>
          </a:p>
          <a:p>
            <a:pPr marL="0" indent="0">
              <a:buNone/>
            </a:pPr>
            <a:r>
              <a:rPr lang="en-US" b="1" dirty="0">
                <a:solidFill>
                  <a:schemeClr val="bg1"/>
                </a:solidFill>
              </a:rPr>
              <a:t>What:</a:t>
            </a:r>
            <a:r>
              <a:rPr lang="en-US" dirty="0">
                <a:solidFill>
                  <a:schemeClr val="bg1"/>
                </a:solidFill>
              </a:rPr>
              <a:t> Lying down </a:t>
            </a:r>
          </a:p>
          <a:p>
            <a:pPr marL="0" indent="0">
              <a:buNone/>
            </a:pPr>
            <a:r>
              <a:rPr lang="en-US" b="1" dirty="0">
                <a:solidFill>
                  <a:schemeClr val="bg1"/>
                </a:solidFill>
              </a:rPr>
              <a:t>When:</a:t>
            </a:r>
            <a:r>
              <a:rPr lang="en-US" dirty="0">
                <a:solidFill>
                  <a:schemeClr val="bg1"/>
                </a:solidFill>
              </a:rPr>
              <a:t> Daytime </a:t>
            </a:r>
          </a:p>
          <a:p>
            <a:pPr marL="0" indent="0">
              <a:buNone/>
            </a:pPr>
            <a:r>
              <a:rPr lang="en-US" b="1" dirty="0">
                <a:solidFill>
                  <a:schemeClr val="bg1"/>
                </a:solidFill>
              </a:rPr>
              <a:t>Where:</a:t>
            </a:r>
            <a:r>
              <a:rPr lang="en-US" dirty="0">
                <a:solidFill>
                  <a:schemeClr val="bg1"/>
                </a:solidFill>
              </a:rPr>
              <a:t>  In Arkansas </a:t>
            </a:r>
          </a:p>
          <a:p>
            <a:pPr marL="0" indent="0">
              <a:buNone/>
            </a:pPr>
            <a:r>
              <a:rPr lang="en-US" dirty="0">
                <a:solidFill>
                  <a:schemeClr val="bg1"/>
                </a:solidFill>
              </a:rPr>
              <a:t> </a:t>
            </a:r>
          </a:p>
          <a:p>
            <a:pPr marL="0" indent="0">
              <a:buNone/>
            </a:pPr>
            <a:r>
              <a:rPr lang="en-US" b="1" dirty="0">
                <a:solidFill>
                  <a:schemeClr val="bg1"/>
                </a:solidFill>
              </a:rPr>
              <a:t>My one sentence summary:</a:t>
            </a:r>
            <a:r>
              <a:rPr lang="en-US" dirty="0">
                <a:solidFill>
                  <a:schemeClr val="bg1"/>
                </a:solidFill>
              </a:rPr>
              <a:t> </a:t>
            </a:r>
          </a:p>
          <a:p>
            <a:pPr marL="0" indent="0">
              <a:buNone/>
            </a:pPr>
            <a:r>
              <a:rPr lang="en-US" dirty="0">
                <a:solidFill>
                  <a:schemeClr val="bg1"/>
                </a:solidFill>
              </a:rPr>
              <a:t>In Arkansas, during the day there is a dog lying down.  </a:t>
            </a:r>
          </a:p>
          <a:p>
            <a:pPr marL="0" indent="0">
              <a:buNone/>
            </a:pPr>
            <a:r>
              <a:rPr lang="en-US" dirty="0">
                <a:solidFill>
                  <a:schemeClr val="bg1"/>
                </a:solidFill>
              </a:rPr>
              <a:t> </a:t>
            </a:r>
          </a:p>
          <a:p>
            <a:endParaRPr lang="en-US" dirty="0"/>
          </a:p>
        </p:txBody>
      </p:sp>
    </p:spTree>
    <p:extLst>
      <p:ext uri="{BB962C8B-B14F-4D97-AF65-F5344CB8AC3E}">
        <p14:creationId xmlns:p14="http://schemas.microsoft.com/office/powerpoint/2010/main" val="628487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this what you pictured?</a:t>
            </a:r>
          </a:p>
        </p:txBody>
      </p:sp>
      <p:pic>
        <p:nvPicPr>
          <p:cNvPr id="4" name="Content Placeholder 3" descr="Man with a dog standing in front of many sheep."/>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533400" y="2410747"/>
            <a:ext cx="6888163" cy="3450969"/>
          </a:xfrm>
          <a:prstGeom prst="rect">
            <a:avLst/>
          </a:prstGeom>
        </p:spPr>
      </p:pic>
      <p:sp>
        <p:nvSpPr>
          <p:cNvPr id="5" name="TextBox 4"/>
          <p:cNvSpPr txBox="1"/>
          <p:nvPr/>
        </p:nvSpPr>
        <p:spPr>
          <a:xfrm>
            <a:off x="531639" y="6115131"/>
            <a:ext cx="7892610" cy="738664"/>
          </a:xfrm>
          <a:prstGeom prst="rect">
            <a:avLst/>
          </a:prstGeom>
          <a:noFill/>
        </p:spPr>
        <p:txBody>
          <a:bodyPr wrap="none" rtlCol="0">
            <a:spAutoFit/>
          </a:bodyPr>
          <a:lstStyle/>
          <a:p>
            <a:r>
              <a:rPr lang="en-US" sz="2400" dirty="0">
                <a:solidFill>
                  <a:schemeClr val="bg1"/>
                </a:solidFill>
              </a:rPr>
              <a:t>In Arkansas, during the day there is a dog lying down.</a:t>
            </a:r>
            <a:r>
              <a:rPr lang="en-US" dirty="0">
                <a:solidFill>
                  <a:schemeClr val="bg1"/>
                </a:solidFill>
              </a:rPr>
              <a:t>  </a:t>
            </a:r>
          </a:p>
          <a:p>
            <a:endParaRPr lang="en-US" dirty="0"/>
          </a:p>
        </p:txBody>
      </p:sp>
    </p:spTree>
    <p:extLst>
      <p:ext uri="{BB962C8B-B14F-4D97-AF65-F5344CB8AC3E}">
        <p14:creationId xmlns:p14="http://schemas.microsoft.com/office/powerpoint/2010/main" val="48381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fix this summary!</a:t>
            </a:r>
          </a:p>
        </p:txBody>
      </p:sp>
      <p:pic>
        <p:nvPicPr>
          <p:cNvPr id="4" name="Content Placeholder 3" descr="Man with a dog standing in front of many sheep."/>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2986634" y="2070504"/>
            <a:ext cx="6103126" cy="3181979"/>
          </a:xfrm>
          <a:prstGeom prst="rect">
            <a:avLst/>
          </a:prstGeom>
        </p:spPr>
      </p:pic>
      <p:sp>
        <p:nvSpPr>
          <p:cNvPr id="5" name="TextBox 4"/>
          <p:cNvSpPr txBox="1"/>
          <p:nvPr/>
        </p:nvSpPr>
        <p:spPr>
          <a:xfrm>
            <a:off x="37753" y="2331707"/>
            <a:ext cx="1279517" cy="4062651"/>
          </a:xfrm>
          <a:prstGeom prst="rect">
            <a:avLst/>
          </a:prstGeom>
          <a:noFill/>
        </p:spPr>
        <p:txBody>
          <a:bodyPr wrap="none" rtlCol="0">
            <a:spAutoFit/>
          </a:bodyPr>
          <a:lstStyle/>
          <a:p>
            <a:r>
              <a:rPr lang="en-US" sz="2400" dirty="0">
                <a:solidFill>
                  <a:schemeClr val="bg1"/>
                </a:solidFill>
              </a:rPr>
              <a:t>Who:</a:t>
            </a:r>
          </a:p>
          <a:p>
            <a:endParaRPr lang="en-US" sz="2400" dirty="0">
              <a:solidFill>
                <a:schemeClr val="bg1"/>
              </a:solidFill>
            </a:endParaRPr>
          </a:p>
          <a:p>
            <a:r>
              <a:rPr lang="en-US" sz="2400" dirty="0">
                <a:solidFill>
                  <a:schemeClr val="bg1"/>
                </a:solidFill>
              </a:rPr>
              <a:t>What:</a:t>
            </a:r>
          </a:p>
          <a:p>
            <a:r>
              <a:rPr lang="en-US" sz="2400" dirty="0">
                <a:solidFill>
                  <a:schemeClr val="bg1"/>
                </a:solidFill>
              </a:rPr>
              <a:t> </a:t>
            </a:r>
          </a:p>
          <a:p>
            <a:endParaRPr lang="en-US" sz="2400" dirty="0">
              <a:solidFill>
                <a:schemeClr val="bg1"/>
              </a:solidFill>
            </a:endParaRPr>
          </a:p>
          <a:p>
            <a:endParaRPr lang="en-US" sz="2400" dirty="0">
              <a:solidFill>
                <a:schemeClr val="bg1"/>
              </a:solidFill>
            </a:endParaRPr>
          </a:p>
          <a:p>
            <a:endParaRPr lang="en-US" sz="2400" dirty="0">
              <a:solidFill>
                <a:schemeClr val="bg1"/>
              </a:solidFill>
            </a:endParaRPr>
          </a:p>
          <a:p>
            <a:r>
              <a:rPr lang="en-US" sz="2400" dirty="0">
                <a:solidFill>
                  <a:schemeClr val="bg1"/>
                </a:solidFill>
              </a:rPr>
              <a:t>When: </a:t>
            </a:r>
          </a:p>
          <a:p>
            <a:endParaRPr lang="en-US" sz="2400" dirty="0">
              <a:solidFill>
                <a:schemeClr val="bg1"/>
              </a:solidFill>
            </a:endParaRPr>
          </a:p>
          <a:p>
            <a:r>
              <a:rPr lang="en-US" sz="2400" dirty="0">
                <a:solidFill>
                  <a:schemeClr val="bg1"/>
                </a:solidFill>
              </a:rPr>
              <a:t>Where: </a:t>
            </a:r>
            <a:endParaRPr lang="en-US" dirty="0">
              <a:solidFill>
                <a:schemeClr val="bg1"/>
              </a:solidFill>
            </a:endParaRPr>
          </a:p>
          <a:p>
            <a:endParaRPr lang="en-US" dirty="0">
              <a:solidFill>
                <a:schemeClr val="bg1"/>
              </a:solidFill>
            </a:endParaRPr>
          </a:p>
        </p:txBody>
      </p:sp>
      <p:sp>
        <p:nvSpPr>
          <p:cNvPr id="3" name="TextBox 2"/>
          <p:cNvSpPr txBox="1"/>
          <p:nvPr/>
        </p:nvSpPr>
        <p:spPr>
          <a:xfrm>
            <a:off x="911600" y="2331707"/>
            <a:ext cx="1959191" cy="646331"/>
          </a:xfrm>
          <a:prstGeom prst="rect">
            <a:avLst/>
          </a:prstGeom>
          <a:noFill/>
        </p:spPr>
        <p:txBody>
          <a:bodyPr wrap="none" rtlCol="0">
            <a:spAutoFit/>
          </a:bodyPr>
          <a:lstStyle/>
          <a:p>
            <a:r>
              <a:rPr lang="en-US" dirty="0">
                <a:solidFill>
                  <a:schemeClr val="bg1"/>
                </a:solidFill>
              </a:rPr>
              <a:t>Man, dog, and a </a:t>
            </a:r>
          </a:p>
          <a:p>
            <a:r>
              <a:rPr lang="en-US" dirty="0">
                <a:solidFill>
                  <a:schemeClr val="bg1"/>
                </a:solidFill>
              </a:rPr>
              <a:t>herd of sheep.</a:t>
            </a:r>
          </a:p>
        </p:txBody>
      </p:sp>
      <p:sp>
        <p:nvSpPr>
          <p:cNvPr id="6" name="TextBox 5"/>
          <p:cNvSpPr txBox="1"/>
          <p:nvPr/>
        </p:nvSpPr>
        <p:spPr>
          <a:xfrm>
            <a:off x="911600" y="3102882"/>
            <a:ext cx="1959191" cy="1754326"/>
          </a:xfrm>
          <a:prstGeom prst="rect">
            <a:avLst/>
          </a:prstGeom>
          <a:noFill/>
        </p:spPr>
        <p:txBody>
          <a:bodyPr wrap="square" rtlCol="0">
            <a:spAutoFit/>
          </a:bodyPr>
          <a:lstStyle/>
          <a:p>
            <a:r>
              <a:rPr lang="en-US" dirty="0">
                <a:solidFill>
                  <a:schemeClr val="bg1"/>
                </a:solidFill>
              </a:rPr>
              <a:t>The man is standing and the dog is lying down next to him, in front of a herd of sheep</a:t>
            </a:r>
          </a:p>
        </p:txBody>
      </p:sp>
      <p:sp>
        <p:nvSpPr>
          <p:cNvPr id="7" name="TextBox 6"/>
          <p:cNvSpPr txBox="1"/>
          <p:nvPr/>
        </p:nvSpPr>
        <p:spPr>
          <a:xfrm>
            <a:off x="1013017" y="4929318"/>
            <a:ext cx="1973617" cy="646331"/>
          </a:xfrm>
          <a:prstGeom prst="rect">
            <a:avLst/>
          </a:prstGeom>
          <a:noFill/>
        </p:spPr>
        <p:txBody>
          <a:bodyPr wrap="none" rtlCol="0">
            <a:spAutoFit/>
          </a:bodyPr>
          <a:lstStyle/>
          <a:p>
            <a:r>
              <a:rPr lang="en-US" dirty="0">
                <a:solidFill>
                  <a:schemeClr val="bg1"/>
                </a:solidFill>
              </a:rPr>
              <a:t>Daytime, present</a:t>
            </a:r>
          </a:p>
          <a:p>
            <a:r>
              <a:rPr lang="en-US" dirty="0">
                <a:solidFill>
                  <a:schemeClr val="bg1"/>
                </a:solidFill>
              </a:rPr>
              <a:t>day</a:t>
            </a:r>
          </a:p>
        </p:txBody>
      </p:sp>
      <p:sp>
        <p:nvSpPr>
          <p:cNvPr id="8" name="TextBox 7"/>
          <p:cNvSpPr txBox="1"/>
          <p:nvPr/>
        </p:nvSpPr>
        <p:spPr>
          <a:xfrm>
            <a:off x="1114435" y="5618048"/>
            <a:ext cx="1770782" cy="923330"/>
          </a:xfrm>
          <a:prstGeom prst="rect">
            <a:avLst/>
          </a:prstGeom>
          <a:noFill/>
        </p:spPr>
        <p:txBody>
          <a:bodyPr wrap="square" rtlCol="0">
            <a:spAutoFit/>
          </a:bodyPr>
          <a:lstStyle/>
          <a:p>
            <a:r>
              <a:rPr lang="en-US">
                <a:solidFill>
                  <a:schemeClr val="bg1"/>
                </a:solidFill>
              </a:rPr>
              <a:t>In the woods, in the middle of the road.</a:t>
            </a:r>
            <a:endParaRPr lang="en-US" dirty="0">
              <a:solidFill>
                <a:schemeClr val="bg1"/>
              </a:solidFill>
            </a:endParaRPr>
          </a:p>
        </p:txBody>
      </p:sp>
    </p:spTree>
    <p:extLst>
      <p:ext uri="{BB962C8B-B14F-4D97-AF65-F5344CB8AC3E}">
        <p14:creationId xmlns:p14="http://schemas.microsoft.com/office/powerpoint/2010/main" val="1594575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p:bldP spid="8" grpId="0"/>
    </p:bld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1F8094"/>
      </a:dk2>
      <a:lt2>
        <a:srgbClr val="E7E6E6"/>
      </a:lt2>
      <a:accent1>
        <a:srgbClr val="39CDE7"/>
      </a:accent1>
      <a:accent2>
        <a:srgbClr val="60DE72"/>
      </a:accent2>
      <a:accent3>
        <a:srgbClr val="DDCC64"/>
      </a:accent3>
      <a:accent4>
        <a:srgbClr val="F49D50"/>
      </a:accent4>
      <a:accent5>
        <a:srgbClr val="E44951"/>
      </a:accent5>
      <a:accent6>
        <a:srgbClr val="D666F9"/>
      </a:accent6>
      <a:hlink>
        <a:srgbClr val="4BF7ED"/>
      </a:hlink>
      <a:folHlink>
        <a:srgbClr val="95E9F4"/>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28000"/>
              </a:schemeClr>
            </a:gs>
            <a:gs pos="50000">
              <a:schemeClr val="phClr">
                <a:shade val="100000"/>
                <a:hueMod val="100000"/>
                <a:satMod val="110000"/>
                <a:lumMod val="130000"/>
              </a:schemeClr>
            </a:gs>
            <a:gs pos="100000">
              <a:schemeClr val="phClr">
                <a:shade val="78000"/>
                <a:hueMod val="118000"/>
                <a:satMod val="12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7DC10E3-4FF5-456B-A359-A0F378C1E5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CF435F372A4C743B593FF42579FA2B4" ma:contentTypeVersion="14" ma:contentTypeDescription="Create a new document." ma:contentTypeScope="" ma:versionID="6292aecf37736c5d1a8d1e82d8b78a66">
  <xsd:schema xmlns:xsd="http://www.w3.org/2001/XMLSchema" xmlns:xs="http://www.w3.org/2001/XMLSchema" xmlns:p="http://schemas.microsoft.com/office/2006/metadata/properties" xmlns:ns2="0f9ffb64-fcbe-4e80-8eaf-2f34c3a1b7d0" xmlns:ns3="1f0af13e-5fb7-4493-bc81-3efe4202726c" targetNamespace="http://schemas.microsoft.com/office/2006/metadata/properties" ma:root="true" ma:fieldsID="b68e02b12cc6783000619ca2b3921b29" ns2:_="" ns3:_="">
    <xsd:import namespace="0f9ffb64-fcbe-4e80-8eaf-2f34c3a1b7d0"/>
    <xsd:import namespace="1f0af13e-5fb7-4493-bc81-3efe4202726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3:SharedWithUsers" minOccurs="0"/>
                <xsd:element ref="ns3:SharedWithDetails" minOccurs="0"/>
                <xsd:element ref="ns2:MediaServiceDateTaken" minOccurs="0"/>
                <xsd:element ref="ns2:MediaServiceEventHashCode" minOccurs="0"/>
                <xsd:element ref="ns2:MediaServiceGenerationTime" minOccurs="0"/>
                <xsd:element ref="ns2:CDE_x0020_Approval" minOccurs="0"/>
                <xsd:element ref="ns2:MediaServiceAutoKeyPoints" minOccurs="0"/>
                <xsd:element ref="ns2:MediaServiceKeyPoints"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9ffb64-fcbe-4e80-8eaf-2f34c3a1b7d0"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CDE_x0020_Approval" ma:index="17" nillable="true" ma:displayName="CDE Approval" ma:format="Dropdown" ma:internalName="CDE_x0020_Approval">
      <xsd:simpleType>
        <xsd:restriction base="dms:Choice">
          <xsd:enumeration value="Exempt"/>
          <xsd:enumeration value="Needed"/>
          <xsd:enumeration value="Approved"/>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f0af13e-5fb7-4493-bc81-3efe4202726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CDE_x0020_Approval xmlns="0f9ffb64-fcbe-4e80-8eaf-2f34c3a1b7d0" xsi:nil="true"/>
  </documentManagement>
</p:properties>
</file>

<file path=customXml/itemProps1.xml><?xml version="1.0" encoding="utf-8"?>
<ds:datastoreItem xmlns:ds="http://schemas.openxmlformats.org/officeDocument/2006/customXml" ds:itemID="{269A52C6-4495-43F2-9DB8-5D3211D6A9BB}"/>
</file>

<file path=customXml/itemProps2.xml><?xml version="1.0" encoding="utf-8"?>
<ds:datastoreItem xmlns:ds="http://schemas.openxmlformats.org/officeDocument/2006/customXml" ds:itemID="{47CF1A61-03DA-4BD3-A85A-C831D54CF35D}"/>
</file>

<file path=customXml/itemProps3.xml><?xml version="1.0" encoding="utf-8"?>
<ds:datastoreItem xmlns:ds="http://schemas.openxmlformats.org/officeDocument/2006/customXml" ds:itemID="{185675A4-D374-4BE0-9DB3-B66FEDA12B4C}"/>
</file>

<file path=docProps/app.xml><?xml version="1.0" encoding="utf-8"?>
<Properties xmlns="http://schemas.openxmlformats.org/officeDocument/2006/extended-properties" xmlns:vt="http://schemas.openxmlformats.org/officeDocument/2006/docPropsVTypes">
  <Template/>
  <TotalTime>437</TotalTime>
  <Words>2934</Words>
  <Application>Microsoft Office PowerPoint</Application>
  <PresentationFormat>On-screen Show (4:3)</PresentationFormat>
  <Paragraphs>207</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Trebuchet MS</vt:lpstr>
      <vt:lpstr>Wingdings 3</vt:lpstr>
      <vt:lpstr>Berlin</vt:lpstr>
      <vt:lpstr>Summarizing</vt:lpstr>
      <vt:lpstr>summary to summarize  summarizing</vt:lpstr>
      <vt:lpstr>Rate your Knowledge</vt:lpstr>
      <vt:lpstr>Definition of a Summary</vt:lpstr>
      <vt:lpstr>Example: What did you do last night? </vt:lpstr>
      <vt:lpstr>Non-example: What did you do last night? </vt:lpstr>
      <vt:lpstr>Visualize the Image</vt:lpstr>
      <vt:lpstr>Is this what you pictured?</vt:lpstr>
      <vt:lpstr>Let’s fix this summary!</vt:lpstr>
      <vt:lpstr>Putting our summary into a sentence</vt:lpstr>
      <vt:lpstr>Is this what you pictured?</vt:lpstr>
      <vt:lpstr>Warm-Ups</vt:lpstr>
      <vt:lpstr>Example </vt:lpstr>
      <vt:lpstr>Warm-up #1 </vt:lpstr>
      <vt:lpstr>Warm-up #2 </vt:lpstr>
      <vt:lpstr>Warm-up #3 </vt:lpstr>
      <vt:lpstr>Warm-up #4 </vt:lpstr>
      <vt:lpstr>The contents of this presentation were developed under a State Personnel Development Grant (SPDG) from the US Department of Education (CALI/Award #H323A170011), Project Officer, Latisha.Putney@ed.gov. However, the contents of this presentation do not necessarily represent the policy of the US Department of Education and no assumption of endorsement by the Federal government should be made.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Summarizing</dc:title>
  <dc:creator>Lindsay Young</dc:creator>
  <cp:lastModifiedBy>alan w</cp:lastModifiedBy>
  <cp:revision>38</cp:revision>
  <dcterms:created xsi:type="dcterms:W3CDTF">2015-09-14T05:30:27Z</dcterms:created>
  <dcterms:modified xsi:type="dcterms:W3CDTF">2021-06-16T17:54:23Z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0x0101000CF435F372A4C743B593FF42579FA2B4</vt:lpwstr>
  </property>
</Properties>
</file>

<file path=docProps/thumbnail.jpeg>
</file>